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27"/>
  </p:notesMasterIdLst>
  <p:sldIdLst>
    <p:sldId id="256" r:id="rId2"/>
    <p:sldId id="276" r:id="rId3"/>
    <p:sldId id="279" r:id="rId4"/>
    <p:sldId id="290" r:id="rId5"/>
    <p:sldId id="277" r:id="rId6"/>
    <p:sldId id="319" r:id="rId7"/>
    <p:sldId id="318" r:id="rId8"/>
    <p:sldId id="320" r:id="rId9"/>
    <p:sldId id="333" r:id="rId10"/>
    <p:sldId id="334" r:id="rId11"/>
    <p:sldId id="338" r:id="rId12"/>
    <p:sldId id="336" r:id="rId13"/>
    <p:sldId id="335" r:id="rId14"/>
    <p:sldId id="324" r:id="rId15"/>
    <p:sldId id="325" r:id="rId16"/>
    <p:sldId id="326" r:id="rId17"/>
    <p:sldId id="337" r:id="rId18"/>
    <p:sldId id="327" r:id="rId19"/>
    <p:sldId id="328" r:id="rId20"/>
    <p:sldId id="329" r:id="rId21"/>
    <p:sldId id="330" r:id="rId22"/>
    <p:sldId id="339" r:id="rId23"/>
    <p:sldId id="331" r:id="rId24"/>
    <p:sldId id="332" r:id="rId25"/>
    <p:sldId id="323" r:id="rId2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98A"/>
    <a:srgbClr val="106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7" autoAdjust="0"/>
    <p:restoredTop sz="72131" autoAdjust="0"/>
  </p:normalViewPr>
  <p:slideViewPr>
    <p:cSldViewPr>
      <p:cViewPr varScale="1">
        <p:scale>
          <a:sx n="81" d="100"/>
          <a:sy n="81" d="100"/>
        </p:scale>
        <p:origin x="1704"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DA08F-B7C4-4B8C-8E55-DD2708DFFE5B}" type="datetimeFigureOut">
              <a:rPr lang="de-AT" smtClean="0"/>
              <a:t>11.03.2019</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5231F9-FA32-44D3-8D9C-2A84A547D6C3}" type="slidenum">
              <a:rPr lang="de-AT" smtClean="0"/>
              <a:t>‹Nr.›</a:t>
            </a:fld>
            <a:endParaRPr lang="de-AT"/>
          </a:p>
        </p:txBody>
      </p:sp>
    </p:spTree>
    <p:extLst>
      <p:ext uri="{BB962C8B-B14F-4D97-AF65-F5344CB8AC3E}">
        <p14:creationId xmlns:p14="http://schemas.microsoft.com/office/powerpoint/2010/main" val="330679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arenR"/>
            </a:pPr>
            <a:r>
              <a:rPr lang="de-AT" sz="1200" b="0" i="0" kern="1200" dirty="0">
                <a:solidFill>
                  <a:schemeClr val="tx1"/>
                </a:solidFill>
                <a:effectLst/>
                <a:latin typeface="+mn-lt"/>
                <a:ea typeface="+mn-ea"/>
                <a:cs typeface="+mn-cs"/>
              </a:rPr>
              <a:t>Wie funktioniert das Klimasystem und warum reagiert es auf bestimmte Gase besonders heikel?</a:t>
            </a:r>
          </a:p>
          <a:p>
            <a:pPr marL="228600" indent="-228600">
              <a:buAutoNum type="arabicParenR"/>
            </a:pPr>
            <a:r>
              <a:rPr lang="de-AT" sz="1200" b="0" i="0" kern="1200" dirty="0">
                <a:solidFill>
                  <a:schemeClr val="tx1"/>
                </a:solidFill>
                <a:effectLst/>
                <a:latin typeface="+mn-lt"/>
                <a:ea typeface="+mn-ea"/>
                <a:cs typeface="+mn-cs"/>
              </a:rPr>
              <a:t>Wieso werden diese Gase mehr?</a:t>
            </a:r>
          </a:p>
          <a:p>
            <a:pPr marL="228600" indent="-228600">
              <a:buAutoNum type="arabicParenR"/>
            </a:pPr>
            <a:r>
              <a:rPr lang="de-AT" sz="1200" b="0" i="0" kern="1200" dirty="0">
                <a:solidFill>
                  <a:schemeClr val="tx1"/>
                </a:solidFill>
                <a:effectLst/>
                <a:latin typeface="+mn-lt"/>
                <a:ea typeface="+mn-ea"/>
                <a:cs typeface="+mn-cs"/>
              </a:rPr>
              <a:t>Wieviel davon haben wir bereits emittiert und was hat das bisher für Auswirkungen?</a:t>
            </a:r>
          </a:p>
          <a:p>
            <a:pPr marL="228600" indent="-228600">
              <a:buAutoNum type="arabicParenR"/>
            </a:pPr>
            <a:r>
              <a:rPr lang="de-AT" sz="1200" b="0" i="0" kern="1200" dirty="0">
                <a:solidFill>
                  <a:schemeClr val="tx1"/>
                </a:solidFill>
                <a:effectLst/>
                <a:latin typeface="+mn-lt"/>
                <a:ea typeface="+mn-ea"/>
                <a:cs typeface="+mn-cs"/>
              </a:rPr>
              <a:t>Wieviel Emissionen und Zeit </a:t>
            </a:r>
            <a:r>
              <a:rPr lang="de-AT" sz="1200" b="0" i="0" kern="1200" dirty="0" smtClean="0">
                <a:solidFill>
                  <a:schemeClr val="tx1"/>
                </a:solidFill>
                <a:effectLst/>
                <a:latin typeface="+mn-lt"/>
                <a:ea typeface="+mn-ea"/>
                <a:cs typeface="+mn-cs"/>
              </a:rPr>
              <a:t>bleiben </a:t>
            </a:r>
            <a:r>
              <a:rPr lang="de-AT" sz="1200" b="0" i="0" kern="1200" dirty="0">
                <a:solidFill>
                  <a:schemeClr val="tx1"/>
                </a:solidFill>
                <a:effectLst/>
                <a:latin typeface="+mn-lt"/>
                <a:ea typeface="+mn-ea"/>
                <a:cs typeface="+mn-cs"/>
              </a:rPr>
              <a:t>uns noch?</a:t>
            </a:r>
          </a:p>
          <a:p>
            <a:pPr marL="228600" indent="-228600">
              <a:buAutoNum type="arabicParenR"/>
            </a:pPr>
            <a:r>
              <a:rPr lang="de-AT" sz="1200" b="0" i="0" kern="1200" dirty="0">
                <a:solidFill>
                  <a:schemeClr val="tx1"/>
                </a:solidFill>
                <a:effectLst/>
                <a:latin typeface="+mn-lt"/>
                <a:ea typeface="+mn-ea"/>
                <a:cs typeface="+mn-cs"/>
              </a:rPr>
              <a:t>Wie sieht die Klimakrise in Österreich aus? Woher kommen unsere Emissionen?</a:t>
            </a:r>
          </a:p>
          <a:p>
            <a:pPr marL="228600" indent="-228600">
              <a:buAutoNum type="arabicParenR"/>
            </a:pPr>
            <a:r>
              <a:rPr lang="de-AT" sz="1200" b="0" i="0" kern="1200" dirty="0">
                <a:solidFill>
                  <a:schemeClr val="tx1"/>
                </a:solidFill>
                <a:effectLst/>
                <a:latin typeface="+mn-lt"/>
                <a:ea typeface="+mn-ea"/>
                <a:cs typeface="+mn-cs"/>
              </a:rPr>
              <a:t>Was kann jede/r Einzelne </a:t>
            </a:r>
            <a:r>
              <a:rPr lang="de-AT" sz="1200" b="0" i="0" kern="1200" dirty="0" smtClean="0">
                <a:solidFill>
                  <a:schemeClr val="tx1"/>
                </a:solidFill>
                <a:effectLst/>
                <a:latin typeface="+mn-lt"/>
                <a:ea typeface="+mn-ea"/>
                <a:cs typeface="+mn-cs"/>
              </a:rPr>
              <a:t>tun</a:t>
            </a:r>
            <a:r>
              <a:rPr lang="de-AT" sz="1200" b="0" i="0" kern="1200" dirty="0">
                <a:solidFill>
                  <a:schemeClr val="tx1"/>
                </a:solidFill>
                <a:effectLst/>
                <a:latin typeface="+mn-lt"/>
                <a:ea typeface="+mn-ea"/>
                <a:cs typeface="+mn-cs"/>
              </a:rPr>
              <a:t>?</a:t>
            </a:r>
          </a:p>
        </p:txBody>
      </p:sp>
      <p:sp>
        <p:nvSpPr>
          <p:cNvPr id="4" name="Foliennummernplatzhalter 3"/>
          <p:cNvSpPr>
            <a:spLocks noGrp="1"/>
          </p:cNvSpPr>
          <p:nvPr>
            <p:ph type="sldNum" sz="quarter" idx="10"/>
          </p:nvPr>
        </p:nvSpPr>
        <p:spPr/>
        <p:txBody>
          <a:bodyPr/>
          <a:lstStyle/>
          <a:p>
            <a:fld id="{125231F9-FA32-44D3-8D9C-2A84A547D6C3}" type="slidenum">
              <a:rPr lang="de-AT" smtClean="0"/>
              <a:t>1</a:t>
            </a:fld>
            <a:endParaRPr lang="de-AT"/>
          </a:p>
        </p:txBody>
      </p:sp>
    </p:spTree>
    <p:extLst>
      <p:ext uri="{BB962C8B-B14F-4D97-AF65-F5344CB8AC3E}">
        <p14:creationId xmlns:p14="http://schemas.microsoft.com/office/powerpoint/2010/main" val="4023227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kern="1200" dirty="0">
                <a:solidFill>
                  <a:schemeClr val="tx1"/>
                </a:solidFill>
                <a:effectLst/>
                <a:latin typeface="+mn-lt"/>
                <a:ea typeface="+mn-ea"/>
                <a:cs typeface="+mn-cs"/>
              </a:rPr>
              <a:t>IPCC 1,5°C</a:t>
            </a:r>
            <a:endParaRPr lang="de-AT" dirty="0"/>
          </a:p>
          <a:p>
            <a:pPr lvl="0"/>
            <a:r>
              <a:rPr lang="de-AT" dirty="0" smtClean="0"/>
              <a:t>Mit dem von allen Staaten der Welt ratifizierten </a:t>
            </a:r>
            <a:r>
              <a:rPr lang="de-AT" dirty="0"/>
              <a:t>Pariser Klimaabkommen</a:t>
            </a:r>
            <a:r>
              <a:rPr lang="de-AT" baseline="0" dirty="0"/>
              <a:t> </a:t>
            </a:r>
            <a:r>
              <a:rPr lang="de-AT" baseline="0" dirty="0" smtClean="0"/>
              <a:t>verpflichten sich die Unterzeichner die globale Temperatur nicht um mehr als </a:t>
            </a:r>
            <a:r>
              <a:rPr lang="de-AT" dirty="0" smtClean="0"/>
              <a:t>2 </a:t>
            </a:r>
            <a:r>
              <a:rPr lang="de-AT" dirty="0"/>
              <a:t>Grad </a:t>
            </a:r>
            <a:r>
              <a:rPr lang="de-AT" dirty="0" smtClean="0"/>
              <a:t>über das vorindustrielle Niveau hinaus steigen zu lassen. </a:t>
            </a:r>
            <a:r>
              <a:rPr lang="de-AT" baseline="0" dirty="0" smtClean="0"/>
              <a:t>Sie haben zusätzlich zugesagt, sich zu bemühen, die </a:t>
            </a:r>
            <a:r>
              <a:rPr lang="de-AT" baseline="0" dirty="0"/>
              <a:t>Erwärmung möglichst auf 1,5°C gegenüber dem vorindustriellen Niveau zu begrenzen. Dies bedeuten, dass vor allem in den Industriestaaten die Emissionen bald anfangen müssen zu sinken. Die Staaten waren auch dazu aufgefordert, ihre eigenen Reduktionsziele bekanntzugeben. Die Summe dieser Ziele reichen aber bei weitem nicht aus, um das 2°C Ziel, geschwiege denn das 1,5°C zu erreichen.</a:t>
            </a:r>
          </a:p>
          <a:p>
            <a:r>
              <a:rPr lang="de-AT" baseline="0" dirty="0"/>
              <a:t>Die vom Menschen verursachte Treibhausgasfreisetzung müsste bei der derzeitigen CO2-Konzentration und den derzeitigen Temperaturen auf die Hälfte reduziert werden.</a:t>
            </a:r>
          </a:p>
          <a:p>
            <a:r>
              <a:rPr lang="de-AT" baseline="0" dirty="0"/>
              <a:t>Rund 3.200 (2°C) beziehungsweise 2.400 Gigatonnen CO2 (1,5°C) dürfen insgesamt eingebracht werden. Wird davon die Menge abgezogen, die bereits eingebracht worden ist, so bleibt ein Puffer von max. 1000 (2°C) und 200 Gigatonnen CO2 (1.5°C). </a:t>
            </a:r>
          </a:p>
          <a:p>
            <a:r>
              <a:rPr lang="de-AT" baseline="0" dirty="0"/>
              <a:t>Hauptaussagen IPCC 1,5°C:</a:t>
            </a:r>
          </a:p>
          <a:p>
            <a:pPr marL="171450" indent="-171450">
              <a:buFontTx/>
              <a:buChar char="-"/>
            </a:pPr>
            <a:r>
              <a:rPr lang="de-AT" dirty="0"/>
              <a:t>Menschliche Aktivitäten haben etwa 1°C globale Erwärmung gegenüber vorindustriellen Werten verursacht</a:t>
            </a:r>
          </a:p>
          <a:p>
            <a:pPr marL="171450" indent="-171450">
              <a:buFontTx/>
              <a:buChar char="-"/>
            </a:pPr>
            <a:r>
              <a:rPr lang="de-AT" dirty="0"/>
              <a:t>Die globale Erwärmung erreicht 1,5 °C wahrscheinlich zwischen 2030 und 2052, wenn sie mit der aktuellen Geschwindigkeit weiter zunimmt</a:t>
            </a:r>
          </a:p>
          <a:p>
            <a:pPr marL="171450" indent="-171450">
              <a:buFontTx/>
              <a:buChar char="-"/>
            </a:pPr>
            <a:r>
              <a:rPr lang="de-AT" dirty="0"/>
              <a:t>Die Erwärmung durch anthropogene Emissionen seit vorindustrieller Zeit bis heute wird für Jahrhunderte bis Jahrtausende bestehen bleiben und wird weiterhin zusätzliche langfristige Änderungen im Klimasystem bewirken</a:t>
            </a:r>
          </a:p>
          <a:p>
            <a:pPr marL="171450" indent="-171450">
              <a:buFontTx/>
              <a:buChar char="-"/>
            </a:pPr>
            <a:r>
              <a:rPr lang="de-AT" dirty="0"/>
              <a:t>Die klimabedingten Risiken für natürliche und menschliche Systeme sind bei einer globalen Erwärmung um 1,5 °C höher als heute, aber geringer als bei 2 °C </a:t>
            </a:r>
            <a:r>
              <a:rPr lang="de-AT" baseline="0" dirty="0"/>
              <a:t>. </a:t>
            </a:r>
          </a:p>
          <a:p>
            <a:pPr marL="171450" indent="-171450">
              <a:buFontTx/>
              <a:buChar char="-"/>
            </a:pPr>
            <a:r>
              <a:rPr lang="de-AT" dirty="0"/>
              <a:t>An Land sind die Folgen für Biodiversität und Ökosysteme, einschließlich des Verlusts und des Aussterbens von Arten, laut Projektionen bei 1,5 °C globaler Erwärmung geringer als bei 2 °C. </a:t>
            </a:r>
          </a:p>
          <a:p>
            <a:pPr marL="0" indent="0">
              <a:buFontTx/>
              <a:buNone/>
            </a:pPr>
            <a:endParaRPr lang="de-AT" baseline="0" dirty="0"/>
          </a:p>
        </p:txBody>
      </p:sp>
      <p:sp>
        <p:nvSpPr>
          <p:cNvPr id="4" name="Foliennummernplatzhalter 3"/>
          <p:cNvSpPr>
            <a:spLocks noGrp="1"/>
          </p:cNvSpPr>
          <p:nvPr>
            <p:ph type="sldNum" sz="quarter" idx="10"/>
          </p:nvPr>
        </p:nvSpPr>
        <p:spPr/>
        <p:txBody>
          <a:bodyPr/>
          <a:lstStyle/>
          <a:p>
            <a:fld id="{125231F9-FA32-44D3-8D9C-2A84A547D6C3}" type="slidenum">
              <a:rPr lang="de-AT" smtClean="0"/>
              <a:t>13</a:t>
            </a:fld>
            <a:endParaRPr lang="de-AT"/>
          </a:p>
        </p:txBody>
      </p:sp>
    </p:spTree>
    <p:extLst>
      <p:ext uri="{BB962C8B-B14F-4D97-AF65-F5344CB8AC3E}">
        <p14:creationId xmlns:p14="http://schemas.microsoft.com/office/powerpoint/2010/main" val="3700921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CO2-Budgets und Klimaziele</a:t>
            </a:r>
          </a:p>
          <a:p>
            <a:r>
              <a:rPr lang="de-AT" b="0" baseline="0" dirty="0"/>
              <a:t>Beim Pariser Übereinkommen 2015 haben sich die Staaten der Welt verpflichtet, die Erwärmung gegenüber der vorindustriellen Periode auf 2°C zu begrenzen, nach Möglichkeit auf 1.5°C. Dieses Ziel lässt sich in ein Emissionsbudget übersetzen, das der Menschheit noch zur Verfügung steht, bevor die Treibhausgaskonzentration der Atmosphäre zu einer Erwärmung von 1,5°C bzw. 2°C führt. </a:t>
            </a:r>
          </a:p>
          <a:p>
            <a:r>
              <a:rPr lang="de-AT" b="0" baseline="0" dirty="0"/>
              <a:t>Ein aktueller Bericht des IPCC (</a:t>
            </a:r>
            <a:r>
              <a:rPr lang="de-AT" b="0" baseline="0" dirty="0" err="1"/>
              <a:t>Intergovernmental</a:t>
            </a:r>
            <a:r>
              <a:rPr lang="de-AT" b="0" baseline="0" dirty="0"/>
              <a:t> Panel on </a:t>
            </a:r>
            <a:r>
              <a:rPr lang="de-AT" b="0" baseline="0" dirty="0" err="1"/>
              <a:t>Climate</a:t>
            </a:r>
            <a:r>
              <a:rPr lang="de-AT" b="0" baseline="0" dirty="0"/>
              <a:t> Change, „Weltklimarat“) hat sich den Unterschieden zwischen den Risiken einer globalen Erwärmung von 1,5°C und 2°C gewidmet. Diese sind wesentlich gewichtiger als bisher angenommen, und der IPCC kommt zum Schluss, dass 2°C bereits beträchtliche Risiken birgt, 1,5°C jedoch noch erreicht werden können. Wesentlich dabei ist die Geschwindigkeit der Emissionsreduktion; je länger wir zuwarten, desto rascher und drastischer müssen die Emissionen sinken, um das Budget für 1,5°C nicht zu überschreiten.</a:t>
            </a:r>
          </a:p>
        </p:txBody>
      </p:sp>
      <p:sp>
        <p:nvSpPr>
          <p:cNvPr id="4" name="Foliennummernplatzhalter 3"/>
          <p:cNvSpPr>
            <a:spLocks noGrp="1"/>
          </p:cNvSpPr>
          <p:nvPr>
            <p:ph type="sldNum" sz="quarter" idx="10"/>
          </p:nvPr>
        </p:nvSpPr>
        <p:spPr/>
        <p:txBody>
          <a:bodyPr/>
          <a:lstStyle/>
          <a:p>
            <a:fld id="{125231F9-FA32-44D3-8D9C-2A84A547D6C3}" type="slidenum">
              <a:rPr lang="de-AT" smtClean="0"/>
              <a:t>14</a:t>
            </a:fld>
            <a:endParaRPr lang="de-AT"/>
          </a:p>
        </p:txBody>
      </p:sp>
    </p:spTree>
    <p:extLst>
      <p:ext uri="{BB962C8B-B14F-4D97-AF65-F5344CB8AC3E}">
        <p14:creationId xmlns:p14="http://schemas.microsoft.com/office/powerpoint/2010/main" val="1560762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Klimafolgen in Österreich</a:t>
            </a:r>
          </a:p>
          <a:p>
            <a:r>
              <a:rPr lang="de-AT" b="0" dirty="0"/>
              <a:t>In Bezug auf Auswirkungen des Klimawandels ist Österreich keine Insel der Seligen. Besonders im Alpenraum sind die Temperaturen im vergleichbaren Zeitraum wesentlich rascher angestiegen als im globalen Mittel. Dies hat vielfältige Folgen auf die natürliche Umwelt, aber auch auf verschiedene Wirtschaftsbereiche wie Land- und Forstwirtschaft, Energie oder Infrastruktur. Die Karten zeigen einen Indikator, der besonders für die menschliche Gesundheit relevant ist. Die Anzahl der Tropennächte (Nächte, in denen die Temperatur nicht unter 20°C sinkt) steigt bis zum Ende des Jahrhunderts massiv an, unter Annahme eines Business-</a:t>
            </a:r>
            <a:r>
              <a:rPr lang="de-AT" b="0" dirty="0" err="1"/>
              <a:t>as</a:t>
            </a:r>
            <a:r>
              <a:rPr lang="de-AT" b="0" dirty="0"/>
              <a:t>-</a:t>
            </a:r>
            <a:r>
              <a:rPr lang="de-AT" b="0" dirty="0" err="1"/>
              <a:t>usual</a:t>
            </a:r>
            <a:r>
              <a:rPr lang="de-AT" b="0" dirty="0"/>
              <a:t> Emissionsszenarios. Im Osten Österreichs kommen heute zwischen 1-5, selten bis zu 10 Tropennächte pro Jahr im langjährigen Durchschnitt vor. Ende des Jahrhunderts sind es in Ost-NÖ und im Burgenland 20 bis über 30, also ein ganzes Monat im Jahr ohne erholsame Abkühlung in der Nacht. Die Regionen, in denen überhaupt keine Tropennächte vorkommen, verschwinden </a:t>
            </a:r>
            <a:r>
              <a:rPr lang="de-AT" b="0" dirty="0" smtClean="0"/>
              <a:t>weitgehend.</a:t>
            </a:r>
            <a:endParaRPr lang="de-AT" b="0" dirty="0"/>
          </a:p>
        </p:txBody>
      </p:sp>
      <p:sp>
        <p:nvSpPr>
          <p:cNvPr id="4" name="Foliennummernplatzhalter 3"/>
          <p:cNvSpPr>
            <a:spLocks noGrp="1"/>
          </p:cNvSpPr>
          <p:nvPr>
            <p:ph type="sldNum" sz="quarter" idx="10"/>
          </p:nvPr>
        </p:nvSpPr>
        <p:spPr/>
        <p:txBody>
          <a:bodyPr/>
          <a:lstStyle/>
          <a:p>
            <a:fld id="{125231F9-FA32-44D3-8D9C-2A84A547D6C3}" type="slidenum">
              <a:rPr lang="de-AT" smtClean="0"/>
              <a:t>15</a:t>
            </a:fld>
            <a:endParaRPr lang="de-AT"/>
          </a:p>
        </p:txBody>
      </p:sp>
    </p:spTree>
    <p:extLst>
      <p:ext uri="{BB962C8B-B14F-4D97-AF65-F5344CB8AC3E}">
        <p14:creationId xmlns:p14="http://schemas.microsoft.com/office/powerpoint/2010/main" val="236603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AT" b="1" dirty="0"/>
              <a:t>Treibhausgasemissionen</a:t>
            </a:r>
            <a:r>
              <a:rPr lang="de-AT" b="1" baseline="0" dirty="0"/>
              <a:t> in Österreich</a:t>
            </a:r>
            <a:endParaRPr lang="de-AT" b="1" dirty="0"/>
          </a:p>
          <a:p>
            <a:r>
              <a:rPr lang="de-AT" dirty="0"/>
              <a:t>Die Grafik zeigt den Verlauf der österreichischen Treibhausgasemissionen seit 1990. Die stagnierenden Emissionen trotz Ausbaus erneuerbarer Energieträger und Effizienzgewinnen sind hauptsächlich auf den Verkehrssektor zurückzuführen (siehe nächste Folie).</a:t>
            </a:r>
          </a:p>
          <a:p>
            <a:r>
              <a:rPr lang="de-AT" dirty="0"/>
              <a:t>Österreich hat das mit der EU abgestimmte Ziel, seine Emissionen (ohne die im EU Emissionshandelssystem erfassten Anteile) bis 2030 um 36% zu reduzieren. Für das 2°C-Ziel wäre bis 2030 eine Reduktion der EU-weiten Emissionen von 50-60% gegenüber 1990 notwendig, die wesentlich von den reicheren Mitgliedsstaaten getragen werden müsste. Für das 1,5°C Ziel sind noch höhere Reduktionsraten erforderlich</a:t>
            </a:r>
            <a:r>
              <a:rPr lang="de-AT" dirty="0" smtClean="0"/>
              <a:t>. 2040</a:t>
            </a:r>
            <a:r>
              <a:rPr lang="de-AT" baseline="0" dirty="0" smtClean="0"/>
              <a:t> müßte Österreich jedenfalls emissionsfrei sein.</a:t>
            </a:r>
            <a:endParaRPr lang="de-AT" dirty="0"/>
          </a:p>
        </p:txBody>
      </p:sp>
      <p:sp>
        <p:nvSpPr>
          <p:cNvPr id="4" name="Foliennummernplatzhalter 3"/>
          <p:cNvSpPr>
            <a:spLocks noGrp="1"/>
          </p:cNvSpPr>
          <p:nvPr>
            <p:ph type="sldNum" sz="quarter" idx="10"/>
          </p:nvPr>
        </p:nvSpPr>
        <p:spPr/>
        <p:txBody>
          <a:bodyPr/>
          <a:lstStyle/>
          <a:p>
            <a:fld id="{125231F9-FA32-44D3-8D9C-2A84A547D6C3}" type="slidenum">
              <a:rPr lang="de-AT" smtClean="0"/>
              <a:t>16</a:t>
            </a:fld>
            <a:endParaRPr lang="de-AT"/>
          </a:p>
        </p:txBody>
      </p:sp>
    </p:spTree>
    <p:extLst>
      <p:ext uri="{BB962C8B-B14F-4D97-AF65-F5344CB8AC3E}">
        <p14:creationId xmlns:p14="http://schemas.microsoft.com/office/powerpoint/2010/main" val="156817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AT" b="1" dirty="0"/>
              <a:t>Treibhausgasemissionen</a:t>
            </a:r>
            <a:r>
              <a:rPr lang="de-AT" b="1" baseline="0" dirty="0"/>
              <a:t> in Österreich</a:t>
            </a:r>
            <a:endParaRPr lang="de-AT" b="1" dirty="0"/>
          </a:p>
          <a:p>
            <a:pPr marL="0" indent="0">
              <a:buNone/>
            </a:pPr>
            <a:r>
              <a:rPr lang="de-AT" dirty="0"/>
              <a:t>F</a:t>
            </a:r>
            <a:r>
              <a:rPr lang="de-AT" baseline="0" dirty="0"/>
              <a:t>ast 40% der THG-Emissionen in Österreich sind dem Sektor Energie und Industrie zuzuschreiben, kurz gefolgt vom Sektor Verkehr, welcher </a:t>
            </a:r>
            <a:r>
              <a:rPr lang="de-AT" dirty="0"/>
              <a:t>in Österreich doppelt so hoch wie im globalen Durchschnitt</a:t>
            </a:r>
            <a:r>
              <a:rPr lang="de-AT" baseline="0" dirty="0"/>
              <a:t> liegt.</a:t>
            </a:r>
            <a:endParaRPr lang="de-AT" dirty="0"/>
          </a:p>
          <a:p>
            <a:pPr marL="0" indent="0">
              <a:buNone/>
            </a:pPr>
            <a:r>
              <a:rPr lang="de-AT" dirty="0"/>
              <a:t>Etwa</a:t>
            </a:r>
            <a:r>
              <a:rPr lang="de-AT" baseline="0" dirty="0"/>
              <a:t> 4/5 von den ungefähr 40% im Sektor Energie und Industrie entfallen auf Industriebetriebe, wobei hier die Eisen- und Stahlindustrie die höchsten Emissionen aufweist und etwa doppelt so viel wie die öffentliche Strom-und Wärmeproduktion.</a:t>
            </a:r>
          </a:p>
          <a:p>
            <a:pPr marL="0" indent="0">
              <a:buNone/>
            </a:pPr>
            <a:r>
              <a:rPr lang="de-AT" baseline="0" dirty="0"/>
              <a:t>Die Energieversorgung Österreichs (Strom, Treibstoff und Wärme) beruht zu 36% auf Erdöl, 9% auf Kohle und 21% auf Gas – d.h. 2/3 aus fossilen Energieträgern.</a:t>
            </a:r>
          </a:p>
          <a:p>
            <a:pPr marL="0" indent="0">
              <a:buNone/>
            </a:pPr>
            <a:r>
              <a:rPr lang="de-AT" baseline="0" dirty="0"/>
              <a:t>Der Rest basiert auf erneuerbaren Energien, insbesondere Wasserkraft und Biomasse.</a:t>
            </a:r>
            <a:endParaRPr lang="de-AT" dirty="0"/>
          </a:p>
          <a:p>
            <a:endParaRPr lang="de-AT" dirty="0"/>
          </a:p>
        </p:txBody>
      </p:sp>
      <p:sp>
        <p:nvSpPr>
          <p:cNvPr id="4" name="Foliennummernplatzhalter 3"/>
          <p:cNvSpPr>
            <a:spLocks noGrp="1"/>
          </p:cNvSpPr>
          <p:nvPr>
            <p:ph type="sldNum" sz="quarter" idx="10"/>
          </p:nvPr>
        </p:nvSpPr>
        <p:spPr/>
        <p:txBody>
          <a:bodyPr/>
          <a:lstStyle/>
          <a:p>
            <a:fld id="{125231F9-FA32-44D3-8D9C-2A84A547D6C3}" type="slidenum">
              <a:rPr lang="de-AT" smtClean="0"/>
              <a:t>18</a:t>
            </a:fld>
            <a:endParaRPr lang="de-AT"/>
          </a:p>
        </p:txBody>
      </p:sp>
    </p:spTree>
    <p:extLst>
      <p:ext uri="{BB962C8B-B14F-4D97-AF65-F5344CB8AC3E}">
        <p14:creationId xmlns:p14="http://schemas.microsoft.com/office/powerpoint/2010/main" val="370092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AT" b="1" dirty="0"/>
              <a:t>Was sagt die österreichische Wissenschaft?</a:t>
            </a:r>
          </a:p>
          <a:p>
            <a:r>
              <a:rPr lang="de-AT" dirty="0"/>
              <a:t>Österreich ist in der glücklichen Lage, dass die Klimaforschungsgemeinschaft eine lange Tradition der Zusammenarbeit hat. Üblicherweise konkurrieren </a:t>
            </a:r>
            <a:r>
              <a:rPr lang="de-AT" dirty="0" err="1"/>
              <a:t>ForscherInnen</a:t>
            </a:r>
            <a:r>
              <a:rPr lang="de-AT" dirty="0"/>
              <a:t> um knappe Geldmittel, und Kooperationen kommen oft zufällig projektbezogen zu Stande. Seit fast 20 Jahren gibt es Bemühungen, die Wissenschaft zum Klimawandel in Österreich strukturiert zusammenzubringen. Wesentlich dazu beigetragen haben die Klimaforschungsprogramme </a:t>
            </a:r>
            <a:r>
              <a:rPr lang="de-AT" dirty="0" err="1"/>
              <a:t>StartClim</a:t>
            </a:r>
            <a:r>
              <a:rPr lang="de-AT" dirty="0"/>
              <a:t> (seit 2002) und Austrian </a:t>
            </a:r>
            <a:r>
              <a:rPr lang="de-AT" dirty="0" err="1"/>
              <a:t>Climate</a:t>
            </a:r>
            <a:r>
              <a:rPr lang="de-AT" dirty="0"/>
              <a:t> Research Programme (ACRP, seit 2007), unter denen konsequent Vernetzung gefordert wurde. 2011 wurde schließlich der Verein </a:t>
            </a:r>
            <a:r>
              <a:rPr lang="de-AT" dirty="0" err="1"/>
              <a:t>Climate</a:t>
            </a:r>
            <a:r>
              <a:rPr lang="de-AT" dirty="0"/>
              <a:t> Change </a:t>
            </a:r>
            <a:r>
              <a:rPr lang="de-AT" dirty="0" err="1"/>
              <a:t>Centre</a:t>
            </a:r>
            <a:r>
              <a:rPr lang="de-AT" dirty="0"/>
              <a:t> Austria (CCCA) gegründet, der als gemeinsame Stimme und Plattform der österreichischen Forschungsgemeinschaft gegenüber der Gesellschaft und der Politik auftritt. </a:t>
            </a:r>
          </a:p>
          <a:p>
            <a:r>
              <a:rPr lang="de-AT" dirty="0"/>
              <a:t>Das CCCA organisiert laufend Sachstandsberichte zum Klimawandel, bei dem die gesamte Community als Austrian Panel on </a:t>
            </a:r>
            <a:r>
              <a:rPr lang="de-AT" dirty="0" err="1"/>
              <a:t>Climate</a:t>
            </a:r>
            <a:r>
              <a:rPr lang="de-AT" dirty="0"/>
              <a:t> Change (APCC, parallel zum Weltklimarat IPCC) zusammenarbeitet. Ziel ist, den Stand des Wissens zum Klimawandel in Österreich insgesamt (Austrian Assessment  Report 2014), sowie zu damit verknüpften Themenbereichen wie </a:t>
            </a:r>
            <a:r>
              <a:rPr lang="de-AT" dirty="0" smtClean="0"/>
              <a:t>z.B. Gesundheit</a:t>
            </a:r>
            <a:r>
              <a:rPr lang="de-AT" dirty="0"/>
              <a:t>, Tourismus, Raumplanung etc. (Special Reports) zusammenzutragen. Alle APCC-Berichte sind frei verfügbar unter </a:t>
            </a:r>
            <a:r>
              <a:rPr lang="de-AT" dirty="0" err="1"/>
              <a:t>ccca.ac.at</a:t>
            </a:r>
            <a:r>
              <a:rPr lang="de-AT" dirty="0"/>
              <a:t>.</a:t>
            </a:r>
          </a:p>
          <a:p>
            <a:r>
              <a:rPr lang="de-AT" dirty="0"/>
              <a:t>Die APCC-Berichte umfassen immer eine Zusammenfassung für </a:t>
            </a:r>
            <a:r>
              <a:rPr lang="de-AT" dirty="0" err="1"/>
              <a:t>PolitikerInnen</a:t>
            </a:r>
            <a:r>
              <a:rPr lang="de-AT" dirty="0"/>
              <a:t>, in der zahlreiche Maßnahmen zum Klimaschutz und zur Anpassung an den Klimawandel vorgeschlagen werden. Da sich diese Maßnahmen bisher bei weitem nicht ausreichend in der Klimapolitik niederschlagen, haben zahlreiche Wissenschaftler in Deutschland, Österreich und der Schweiz einen Aufruf zur Unterstützung der </a:t>
            </a:r>
            <a:r>
              <a:rPr lang="de-AT" dirty="0" err="1"/>
              <a:t>SchülerInnen</a:t>
            </a:r>
            <a:r>
              <a:rPr lang="de-AT" dirty="0"/>
              <a:t>-Initiative </a:t>
            </a:r>
            <a:r>
              <a:rPr lang="de-AT" dirty="0" err="1"/>
              <a:t>Fridays</a:t>
            </a:r>
            <a:r>
              <a:rPr lang="de-AT" dirty="0"/>
              <a:t> </a:t>
            </a:r>
            <a:r>
              <a:rPr lang="de-AT" dirty="0" err="1"/>
              <a:t>for</a:t>
            </a:r>
            <a:r>
              <a:rPr lang="de-AT" dirty="0"/>
              <a:t> Future gestartet (Scientists4Future).</a:t>
            </a:r>
          </a:p>
        </p:txBody>
      </p:sp>
      <p:sp>
        <p:nvSpPr>
          <p:cNvPr id="4" name="Foliennummernplatzhalter 3"/>
          <p:cNvSpPr>
            <a:spLocks noGrp="1"/>
          </p:cNvSpPr>
          <p:nvPr>
            <p:ph type="sldNum" sz="quarter" idx="10"/>
          </p:nvPr>
        </p:nvSpPr>
        <p:spPr/>
        <p:txBody>
          <a:bodyPr/>
          <a:lstStyle/>
          <a:p>
            <a:fld id="{125231F9-FA32-44D3-8D9C-2A84A547D6C3}" type="slidenum">
              <a:rPr lang="de-AT" smtClean="0"/>
              <a:t>19</a:t>
            </a:fld>
            <a:endParaRPr lang="de-AT"/>
          </a:p>
        </p:txBody>
      </p:sp>
    </p:spTree>
    <p:extLst>
      <p:ext uri="{BB962C8B-B14F-4D97-AF65-F5344CB8AC3E}">
        <p14:creationId xmlns:p14="http://schemas.microsoft.com/office/powerpoint/2010/main" val="318604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a:solidFill>
                  <a:schemeClr val="tx1"/>
                </a:solidFill>
                <a:effectLst/>
                <a:latin typeface="+mn-lt"/>
                <a:ea typeface="+mn-ea"/>
                <a:cs typeface="+mn-cs"/>
              </a:rPr>
              <a:t>Die Nachhaltigen Entwicklungsziele der UN Agenda2030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Technologische Lösungen</a:t>
            </a:r>
            <a:r>
              <a:rPr lang="de-AT" baseline="0" dirty="0"/>
              <a:t> (</a:t>
            </a:r>
            <a:r>
              <a:rPr lang="de-AT" dirty="0"/>
              <a:t>Steigerung der Energieeffizienz, Elektromobilität,</a:t>
            </a:r>
            <a:r>
              <a:rPr lang="de-AT" baseline="0" dirty="0"/>
              <a:t> </a:t>
            </a:r>
            <a:r>
              <a:rPr lang="de-AT" dirty="0"/>
              <a:t>Gebäudesanierungen)</a:t>
            </a:r>
            <a:r>
              <a:rPr lang="de-AT" baseline="0" dirty="0"/>
              <a:t> werden alleine nicht ausreichen, </a:t>
            </a:r>
            <a:r>
              <a:rPr lang="de-AT" dirty="0"/>
              <a:t>um die Klimafolgen zu verringern, die</a:t>
            </a:r>
            <a:r>
              <a:rPr lang="de-AT" baseline="0" dirty="0"/>
              <a:t> </a:t>
            </a:r>
            <a:r>
              <a:rPr lang="de-AT" dirty="0"/>
              <a:t>Verpflichtungen des Pariser Klimaabkommens zu erfüllen und auch nicht um der Verantwortung Österreichs in der Welt nachzukommen. Vielmehr ist ein tiefgreifender Transformationsprozess erforderlich, der sowohl Konsum- und Wirtschaftsweisen als auch </a:t>
            </a:r>
            <a:r>
              <a:rPr lang="de-AT" dirty="0" smtClean="0"/>
              <a:t>z.B. unser </a:t>
            </a:r>
            <a:r>
              <a:rPr lang="de-AT" dirty="0"/>
              <a:t>Gesundheitssystem konstruktiv hinterfragt, um entsprechend der Sustainable Development Goals (SDGs) Akzente für neue Entwicklungspfade mit attraktiver Lebensqualität und Chancen für alle zu setzen</a:t>
            </a:r>
            <a:r>
              <a:rPr lang="de-AT" baseline="0" dirty="0"/>
              <a:t> anstatt der derzeitigen u</a:t>
            </a:r>
            <a:r>
              <a:rPr lang="de-AT" dirty="0"/>
              <a:t>nzusammenhängenden</a:t>
            </a:r>
            <a:r>
              <a:rPr lang="de-AT" baseline="0" dirty="0"/>
              <a:t> Einzelmaßnahmen.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Dafür ist die Wissenschaft gefordert, die Systeme nicht nur von außen zu beobachten und zu analysieren, sondern mit transdisziplinären Ansätzen gezielt partizipative Veränderungsprozesse einzuleiten. Dazu gehört auch die Unterstützung und Zusammenarbeit mit der Zivilgesellschaft, Wirtschaft und Politik. Die gesellschaftliche Transformation kann nur mit vereinten Kräften gelingen, dennoch zählen die Beiträge jedes Einzelnen (siehe nächste Folie)</a:t>
            </a:r>
          </a:p>
        </p:txBody>
      </p:sp>
      <p:sp>
        <p:nvSpPr>
          <p:cNvPr id="4" name="Foliennummernplatzhalter 3"/>
          <p:cNvSpPr>
            <a:spLocks noGrp="1"/>
          </p:cNvSpPr>
          <p:nvPr>
            <p:ph type="sldNum" sz="quarter" idx="10"/>
          </p:nvPr>
        </p:nvSpPr>
        <p:spPr/>
        <p:txBody>
          <a:bodyPr/>
          <a:lstStyle/>
          <a:p>
            <a:fld id="{125231F9-FA32-44D3-8D9C-2A84A547D6C3}" type="slidenum">
              <a:rPr lang="de-AT" smtClean="0"/>
              <a:t>20</a:t>
            </a:fld>
            <a:endParaRPr lang="de-AT"/>
          </a:p>
        </p:txBody>
      </p:sp>
    </p:spTree>
    <p:extLst>
      <p:ext uri="{BB962C8B-B14F-4D97-AF65-F5344CB8AC3E}">
        <p14:creationId xmlns:p14="http://schemas.microsoft.com/office/powerpoint/2010/main" val="370092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a:t>Öffentlicher Verkehr, Fahrgemeinschaft, Fahrrad, zu Fuß, Zug, spritsparend Fahren, sparsamen Auto, Flüge </a:t>
            </a:r>
            <a:r>
              <a:rPr lang="de-AT" sz="1200" dirty="0" smtClean="0"/>
              <a:t>vermeiden.</a:t>
            </a:r>
            <a:endParaRPr lang="de-AT" sz="120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Zertifizierter Ökostromanbieter, Sparsam heizen,  Stoßlüften, kürzer heiß duschen, Geräte über Nacht abschalten, A++ Geräte, mit niedriger Temperatur waschen, Wäsche an der Luft </a:t>
            </a:r>
            <a:r>
              <a:rPr lang="de-AT" dirty="0" smtClean="0"/>
              <a:t>trocknen </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smtClean="0"/>
              <a:t>Fleischkonsum reduzieren, saisonale, regionale Lebensmittel aus biologischer Landwirtschaft wählen, nur </a:t>
            </a:r>
            <a:r>
              <a:rPr lang="de-AT" sz="1200" dirty="0"/>
              <a:t>kaufen, was gebraucht </a:t>
            </a:r>
            <a:r>
              <a:rPr lang="de-AT" sz="1200" dirty="0" smtClean="0"/>
              <a:t>wird, langlebige und reparierbare Produkte kaufen, länger nutzen, reparieren und teilen</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smtClean="0"/>
              <a:t>Information verbreiten</a:t>
            </a:r>
          </a:p>
        </p:txBody>
      </p:sp>
      <p:sp>
        <p:nvSpPr>
          <p:cNvPr id="4" name="Foliennummernplatzhalter 3"/>
          <p:cNvSpPr>
            <a:spLocks noGrp="1"/>
          </p:cNvSpPr>
          <p:nvPr>
            <p:ph type="sldNum" sz="quarter" idx="10"/>
          </p:nvPr>
        </p:nvSpPr>
        <p:spPr/>
        <p:txBody>
          <a:bodyPr/>
          <a:lstStyle/>
          <a:p>
            <a:fld id="{125231F9-FA32-44D3-8D9C-2A84A547D6C3}" type="slidenum">
              <a:rPr lang="de-AT" smtClean="0"/>
              <a:t>21</a:t>
            </a:fld>
            <a:endParaRPr lang="de-AT"/>
          </a:p>
        </p:txBody>
      </p:sp>
    </p:spTree>
    <p:extLst>
      <p:ext uri="{BB962C8B-B14F-4D97-AF65-F5344CB8AC3E}">
        <p14:creationId xmlns:p14="http://schemas.microsoft.com/office/powerpoint/2010/main" val="131176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t>Auch an der BOKU gibt es aktive Studierende, die ihre Spuren hinterlassen. </a:t>
            </a:r>
            <a:endParaRPr lang="de-DE" b="1" dirty="0"/>
          </a:p>
        </p:txBody>
      </p:sp>
      <p:sp>
        <p:nvSpPr>
          <p:cNvPr id="4" name="Foliennummernplatzhalter 3"/>
          <p:cNvSpPr>
            <a:spLocks noGrp="1"/>
          </p:cNvSpPr>
          <p:nvPr>
            <p:ph type="sldNum" sz="quarter" idx="10"/>
          </p:nvPr>
        </p:nvSpPr>
        <p:spPr/>
        <p:txBody>
          <a:bodyPr/>
          <a:lstStyle/>
          <a:p>
            <a:fld id="{125231F9-FA32-44D3-8D9C-2A84A547D6C3}" type="slidenum">
              <a:rPr lang="de-AT" smtClean="0"/>
              <a:t>23</a:t>
            </a:fld>
            <a:endParaRPr lang="de-AT"/>
          </a:p>
        </p:txBody>
      </p:sp>
    </p:spTree>
    <p:extLst>
      <p:ext uri="{BB962C8B-B14F-4D97-AF65-F5344CB8AC3E}">
        <p14:creationId xmlns:p14="http://schemas.microsoft.com/office/powerpoint/2010/main" val="2461127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AT" sz="1200" b="1" i="0" kern="1200" cap="all" dirty="0">
                <a:solidFill>
                  <a:schemeClr val="tx1"/>
                </a:solidFill>
                <a:effectLst/>
                <a:latin typeface="+mn-lt"/>
                <a:ea typeface="+mn-ea"/>
                <a:cs typeface="+mn-cs"/>
              </a:rPr>
              <a:t>JETZT NEHMEN WIR DIE ZUKUNFT IN DIE HAND!</a:t>
            </a:r>
          </a:p>
          <a:p>
            <a:pPr fontAlgn="base"/>
            <a:r>
              <a:rPr lang="de-AT" sz="1200" b="0" i="0" kern="1200" dirty="0">
                <a:solidFill>
                  <a:schemeClr val="tx1"/>
                </a:solidFill>
                <a:effectLst/>
                <a:latin typeface="+mn-lt"/>
                <a:ea typeface="+mn-ea"/>
                <a:cs typeface="+mn-cs"/>
              </a:rPr>
              <a:t>In über 40 Ländern auf allen Kontinenten streiken </a:t>
            </a:r>
            <a:r>
              <a:rPr lang="de-AT" sz="1200" b="0" i="0" kern="1200" dirty="0" smtClean="0">
                <a:solidFill>
                  <a:schemeClr val="tx1"/>
                </a:solidFill>
                <a:effectLst/>
                <a:latin typeface="+mn-lt"/>
                <a:ea typeface="+mn-ea"/>
                <a:cs typeface="+mn-cs"/>
              </a:rPr>
              <a:t>junge Menschen für ihre </a:t>
            </a:r>
            <a:r>
              <a:rPr lang="de-AT" sz="1200" b="0" i="0" kern="1200" dirty="0">
                <a:solidFill>
                  <a:schemeClr val="tx1"/>
                </a:solidFill>
                <a:effectLst/>
                <a:latin typeface="+mn-lt"/>
                <a:ea typeface="+mn-ea"/>
                <a:cs typeface="+mn-cs"/>
              </a:rPr>
              <a:t>Zukunft. </a:t>
            </a:r>
            <a:r>
              <a:rPr lang="de-AT" sz="1200" b="0" i="0" kern="1200" dirty="0" smtClean="0">
                <a:solidFill>
                  <a:schemeClr val="tx1"/>
                </a:solidFill>
                <a:effectLst/>
                <a:latin typeface="+mn-lt"/>
                <a:ea typeface="+mn-ea"/>
                <a:cs typeface="+mn-cs"/>
              </a:rPr>
              <a:t>Gemeinsam hoffen</a:t>
            </a:r>
            <a:r>
              <a:rPr lang="de-AT" sz="1200" b="0" i="0" kern="1200" baseline="0" dirty="0" smtClean="0">
                <a:solidFill>
                  <a:schemeClr val="tx1"/>
                </a:solidFill>
                <a:effectLst/>
                <a:latin typeface="+mn-lt"/>
                <a:ea typeface="+mn-ea"/>
                <a:cs typeface="+mn-cs"/>
              </a:rPr>
              <a:t> sie, </a:t>
            </a:r>
            <a:r>
              <a:rPr lang="de-AT" sz="1200" b="0" i="0" kern="1200" dirty="0" smtClean="0">
                <a:solidFill>
                  <a:schemeClr val="tx1"/>
                </a:solidFill>
                <a:effectLst/>
                <a:latin typeface="+mn-lt"/>
                <a:ea typeface="+mn-ea"/>
                <a:cs typeface="+mn-cs"/>
              </a:rPr>
              <a:t>die </a:t>
            </a:r>
            <a:r>
              <a:rPr lang="de-AT" sz="1200" b="0" i="0" kern="1200" dirty="0">
                <a:solidFill>
                  <a:schemeClr val="tx1"/>
                </a:solidFill>
                <a:effectLst/>
                <a:latin typeface="+mn-lt"/>
                <a:ea typeface="+mn-ea"/>
                <a:cs typeface="+mn-cs"/>
              </a:rPr>
              <a:t>gesellschaftliche Veränderung in </a:t>
            </a:r>
            <a:r>
              <a:rPr lang="de-AT" sz="1200" b="0" i="0" kern="1200" dirty="0" smtClean="0">
                <a:solidFill>
                  <a:schemeClr val="tx1"/>
                </a:solidFill>
                <a:effectLst/>
                <a:latin typeface="+mn-lt"/>
                <a:ea typeface="+mn-ea"/>
                <a:cs typeface="+mn-cs"/>
              </a:rPr>
              <a:t>Schwung zu bringen, </a:t>
            </a:r>
            <a:r>
              <a:rPr lang="de-AT" sz="1200" b="0" i="0" kern="1200" dirty="0">
                <a:solidFill>
                  <a:schemeClr val="tx1"/>
                </a:solidFill>
                <a:effectLst/>
                <a:latin typeface="+mn-lt"/>
                <a:ea typeface="+mn-ea"/>
                <a:cs typeface="+mn-cs"/>
              </a:rPr>
              <a:t>die es dringend braucht. Weil es um </a:t>
            </a:r>
            <a:r>
              <a:rPr lang="de-AT" sz="1200" b="0" i="0" kern="1200" dirty="0" smtClean="0">
                <a:solidFill>
                  <a:schemeClr val="tx1"/>
                </a:solidFill>
                <a:effectLst/>
                <a:latin typeface="+mn-lt"/>
                <a:ea typeface="+mn-ea"/>
                <a:cs typeface="+mn-cs"/>
              </a:rPr>
              <a:t>sie </a:t>
            </a:r>
            <a:r>
              <a:rPr lang="de-AT" sz="1200" b="0" i="0" kern="1200" dirty="0">
                <a:solidFill>
                  <a:schemeClr val="tx1"/>
                </a:solidFill>
                <a:effectLst/>
                <a:latin typeface="+mn-lt"/>
                <a:ea typeface="+mn-ea"/>
                <a:cs typeface="+mn-cs"/>
              </a:rPr>
              <a:t>geht. Um </a:t>
            </a:r>
            <a:r>
              <a:rPr lang="de-AT" sz="1200" b="0" i="0" kern="1200" dirty="0" smtClean="0">
                <a:solidFill>
                  <a:schemeClr val="tx1"/>
                </a:solidFill>
                <a:effectLst/>
                <a:latin typeface="+mn-lt"/>
                <a:ea typeface="+mn-ea"/>
                <a:cs typeface="+mn-cs"/>
              </a:rPr>
              <a:t>ihre </a:t>
            </a:r>
            <a:r>
              <a:rPr lang="de-AT" sz="1200" b="0" i="0" kern="1200" dirty="0">
                <a:solidFill>
                  <a:schemeClr val="tx1"/>
                </a:solidFill>
                <a:effectLst/>
                <a:latin typeface="+mn-lt"/>
                <a:ea typeface="+mn-ea"/>
                <a:cs typeface="+mn-cs"/>
              </a:rPr>
              <a:t>Zukunft. Und die aller nachkommenden Generationen</a:t>
            </a:r>
            <a:r>
              <a:rPr lang="de-AT" sz="1200" b="0" i="0" kern="1200" dirty="0" smtClean="0">
                <a:solidFill>
                  <a:schemeClr val="tx1"/>
                </a:solidFill>
                <a:effectLst/>
                <a:latin typeface="+mn-lt"/>
                <a:ea typeface="+mn-ea"/>
                <a:cs typeface="+mn-cs"/>
              </a:rPr>
              <a:t>. Gemeinsam ein starkes und lautes Zeichen setzen! </a:t>
            </a:r>
            <a:r>
              <a:rPr lang="de-AT" sz="1200" b="0" i="0" kern="1200" dirty="0">
                <a:solidFill>
                  <a:schemeClr val="tx1"/>
                </a:solidFill>
                <a:effectLst/>
                <a:latin typeface="+mn-lt"/>
                <a:ea typeface="+mn-ea"/>
                <a:cs typeface="+mn-cs"/>
              </a:rPr>
              <a:t/>
            </a:r>
            <a:br>
              <a:rPr lang="de-AT" sz="1200" b="0" i="0" kern="1200" dirty="0">
                <a:solidFill>
                  <a:schemeClr val="tx1"/>
                </a:solidFill>
                <a:effectLst/>
                <a:latin typeface="+mn-lt"/>
                <a:ea typeface="+mn-ea"/>
                <a:cs typeface="+mn-cs"/>
              </a:rPr>
            </a:br>
            <a:r>
              <a:rPr lang="de-AT" sz="1200" b="0" i="0" kern="1200" dirty="0">
                <a:solidFill>
                  <a:schemeClr val="tx1"/>
                </a:solidFill>
                <a:effectLst/>
                <a:latin typeface="+mn-lt"/>
                <a:ea typeface="+mn-ea"/>
                <a:cs typeface="+mn-cs"/>
              </a:rPr>
              <a:t/>
            </a:r>
            <a:br>
              <a:rPr lang="de-AT" sz="1200" b="0" i="0" kern="1200" dirty="0">
                <a:solidFill>
                  <a:schemeClr val="tx1"/>
                </a:solidFill>
                <a:effectLst/>
                <a:latin typeface="+mn-lt"/>
                <a:ea typeface="+mn-ea"/>
                <a:cs typeface="+mn-cs"/>
              </a:rPr>
            </a:br>
            <a:r>
              <a:rPr lang="de-AT" sz="1200" b="0" i="0" kern="1200" dirty="0" smtClean="0">
                <a:solidFill>
                  <a:schemeClr val="tx1"/>
                </a:solidFill>
                <a:effectLst/>
                <a:latin typeface="+mn-lt"/>
                <a:ea typeface="+mn-ea"/>
                <a:cs typeface="+mn-cs"/>
              </a:rPr>
              <a:t>Sie </a:t>
            </a:r>
            <a:r>
              <a:rPr lang="de-AT" sz="1200" b="0" i="0" kern="1200" dirty="0">
                <a:solidFill>
                  <a:schemeClr val="tx1"/>
                </a:solidFill>
                <a:effectLst/>
                <a:latin typeface="+mn-lt"/>
                <a:ea typeface="+mn-ea"/>
                <a:cs typeface="+mn-cs"/>
              </a:rPr>
              <a:t>fordern von der Politik radikale Umweltschutzmaßnahmen in Übereinstimmung mit dem 1,5°C-Ziel. Für Nachhaltigkeit und eine gesunde Atmosphäre. Nur gemeinsam können wir die Klimakrise aufhalten.</a:t>
            </a:r>
          </a:p>
          <a:p>
            <a:pPr fontAlgn="base"/>
            <a:r>
              <a:rPr lang="de-AT" sz="1200" b="1" i="0" kern="1200" cap="all" dirty="0">
                <a:solidFill>
                  <a:schemeClr val="tx1"/>
                </a:solidFill>
                <a:effectLst/>
                <a:latin typeface="+mn-lt"/>
                <a:ea typeface="+mn-ea"/>
                <a:cs typeface="+mn-cs"/>
              </a:rPr>
              <a:t>WANN UND WO </a:t>
            </a:r>
            <a:r>
              <a:rPr lang="de-AT" sz="1200" b="1" i="0" kern="1200" cap="all" dirty="0" smtClean="0">
                <a:solidFill>
                  <a:schemeClr val="tx1"/>
                </a:solidFill>
                <a:effectLst/>
                <a:latin typeface="+mn-lt"/>
                <a:ea typeface="+mn-ea"/>
                <a:cs typeface="+mn-cs"/>
              </a:rPr>
              <a:t>wird am 15.3. demonstriert?</a:t>
            </a:r>
            <a:endParaRPr lang="de-AT" sz="1200" b="1" i="0" kern="1200" cap="all" dirty="0">
              <a:solidFill>
                <a:schemeClr val="tx1"/>
              </a:solidFill>
              <a:effectLst/>
              <a:latin typeface="+mn-lt"/>
              <a:ea typeface="+mn-ea"/>
              <a:cs typeface="+mn-cs"/>
            </a:endParaRPr>
          </a:p>
          <a:p>
            <a:pPr fontAlgn="base"/>
            <a:r>
              <a:rPr lang="de-AT" sz="1200" b="0" i="0" kern="1200" dirty="0">
                <a:solidFill>
                  <a:schemeClr val="tx1"/>
                </a:solidFill>
                <a:effectLst/>
                <a:latin typeface="+mn-lt"/>
                <a:ea typeface="+mn-ea"/>
                <a:cs typeface="+mn-cs"/>
              </a:rPr>
              <a:t>zunächst: Schulen, Unis -&gt; Sammelpunkte (</a:t>
            </a:r>
            <a:r>
              <a:rPr lang="de-AT" sz="1200" b="0" i="0" kern="1200" dirty="0" err="1">
                <a:solidFill>
                  <a:schemeClr val="tx1"/>
                </a:solidFill>
                <a:effectLst/>
                <a:latin typeface="+mn-lt"/>
                <a:ea typeface="+mn-ea"/>
                <a:cs typeface="+mn-cs"/>
              </a:rPr>
              <a:t>Hamerlingplatz</a:t>
            </a:r>
            <a:r>
              <a:rPr lang="de-AT" sz="1200" b="0" i="0" kern="1200" dirty="0">
                <a:solidFill>
                  <a:schemeClr val="tx1"/>
                </a:solidFill>
                <a:effectLst/>
                <a:latin typeface="+mn-lt"/>
                <a:ea typeface="+mn-ea"/>
                <a:cs typeface="+mn-cs"/>
              </a:rPr>
              <a:t>, Karlsplatz, </a:t>
            </a:r>
            <a:r>
              <a:rPr lang="de-AT" sz="1200" b="0" i="0" kern="1200" dirty="0" err="1">
                <a:solidFill>
                  <a:schemeClr val="tx1"/>
                </a:solidFill>
                <a:effectLst/>
                <a:latin typeface="+mn-lt"/>
                <a:ea typeface="+mn-ea"/>
                <a:cs typeface="+mn-cs"/>
              </a:rPr>
              <a:t>Mariahilferstraße</a:t>
            </a:r>
            <a:r>
              <a:rPr lang="de-AT" sz="1200" b="0" i="0" kern="1200" dirty="0">
                <a:solidFill>
                  <a:schemeClr val="tx1"/>
                </a:solidFill>
                <a:effectLst/>
                <a:latin typeface="+mn-lt"/>
                <a:ea typeface="+mn-ea"/>
                <a:cs typeface="+mn-cs"/>
              </a:rPr>
              <a:t>, Schottentor, Wien Mitte)</a:t>
            </a:r>
          </a:p>
          <a:p>
            <a:pPr fontAlgn="base"/>
            <a:r>
              <a:rPr lang="de-AT" sz="1200" b="0" i="0" kern="1200" dirty="0">
                <a:solidFill>
                  <a:schemeClr val="tx1"/>
                </a:solidFill>
                <a:effectLst/>
                <a:latin typeface="+mn-lt"/>
                <a:ea typeface="+mn-ea"/>
                <a:cs typeface="+mn-cs"/>
              </a:rPr>
              <a:t>11:00 ................. Sammelpunkte -&gt; Heldenplatz</a:t>
            </a:r>
          </a:p>
          <a:p>
            <a:pPr fontAlgn="base"/>
            <a:r>
              <a:rPr lang="de-AT" sz="1200" b="0" i="0" kern="1200" dirty="0">
                <a:solidFill>
                  <a:schemeClr val="tx1"/>
                </a:solidFill>
                <a:effectLst/>
                <a:latin typeface="+mn-lt"/>
                <a:ea typeface="+mn-ea"/>
                <a:cs typeface="+mn-cs"/>
              </a:rPr>
              <a:t>12:00 - 13:00 ... Ansprachen Heldenplatz</a:t>
            </a:r>
          </a:p>
          <a:p>
            <a:pPr fontAlgn="base"/>
            <a:r>
              <a:rPr lang="de-AT" sz="1200" b="0" i="0" kern="1200" dirty="0">
                <a:solidFill>
                  <a:schemeClr val="tx1"/>
                </a:solidFill>
                <a:effectLst/>
                <a:latin typeface="+mn-lt"/>
                <a:ea typeface="+mn-ea"/>
                <a:cs typeface="+mn-cs"/>
              </a:rPr>
              <a:t>13:00 - 15:00 ... großer </a:t>
            </a:r>
            <a:r>
              <a:rPr lang="de-AT" sz="1200" b="0" i="0" kern="1200" dirty="0" err="1">
                <a:solidFill>
                  <a:schemeClr val="tx1"/>
                </a:solidFill>
                <a:effectLst/>
                <a:latin typeface="+mn-lt"/>
                <a:ea typeface="+mn-ea"/>
                <a:cs typeface="+mn-cs"/>
              </a:rPr>
              <a:t>Demozug</a:t>
            </a:r>
            <a:endParaRPr lang="de-AT" sz="1200" b="0" i="0" kern="1200" dirty="0">
              <a:solidFill>
                <a:schemeClr val="tx1"/>
              </a:solidFill>
              <a:effectLst/>
              <a:latin typeface="+mn-lt"/>
              <a:ea typeface="+mn-ea"/>
              <a:cs typeface="+mn-cs"/>
            </a:endParaRPr>
          </a:p>
          <a:p>
            <a:pPr fontAlgn="base"/>
            <a:endParaRPr lang="de-AT" sz="1200" b="0" i="0" kern="1200" dirty="0">
              <a:solidFill>
                <a:schemeClr val="tx1"/>
              </a:solidFill>
              <a:effectLst/>
              <a:latin typeface="+mn-lt"/>
              <a:ea typeface="+mn-ea"/>
              <a:cs typeface="+mn-cs"/>
            </a:endParaRPr>
          </a:p>
          <a:p>
            <a:pPr fontAlgn="base"/>
            <a:r>
              <a:rPr lang="de-AT" sz="1200" b="0" i="0" kern="1200" dirty="0">
                <a:solidFill>
                  <a:schemeClr val="tx1"/>
                </a:solidFill>
                <a:effectLst/>
                <a:latin typeface="+mn-lt"/>
                <a:ea typeface="+mn-ea"/>
                <a:cs typeface="+mn-cs"/>
              </a:rPr>
              <a:t>Auch in</a:t>
            </a:r>
            <a:r>
              <a:rPr lang="de-AT" sz="1200" b="0" i="0" kern="1200" baseline="0" dirty="0">
                <a:solidFill>
                  <a:schemeClr val="tx1"/>
                </a:solidFill>
                <a:effectLst/>
                <a:latin typeface="+mn-lt"/>
                <a:ea typeface="+mn-ea"/>
                <a:cs typeface="+mn-cs"/>
              </a:rPr>
              <a:t> Innsbruck, Linz, Klagenfurt und Graz</a:t>
            </a:r>
          </a:p>
          <a:p>
            <a:pPr fontAlgn="base"/>
            <a:endParaRPr lang="de-AT" sz="1200" b="0" i="0" kern="1200" baseline="0" dirty="0">
              <a:solidFill>
                <a:schemeClr val="tx1"/>
              </a:solidFill>
              <a:effectLst/>
              <a:latin typeface="+mn-lt"/>
              <a:ea typeface="+mn-ea"/>
              <a:cs typeface="+mn-cs"/>
            </a:endParaRPr>
          </a:p>
          <a:p>
            <a:pPr fontAlgn="base"/>
            <a:r>
              <a:rPr lang="de-AT" sz="1200" b="0" i="0" kern="1200" dirty="0">
                <a:solidFill>
                  <a:schemeClr val="tx1"/>
                </a:solidFill>
                <a:effectLst/>
                <a:latin typeface="+mn-lt"/>
                <a:ea typeface="+mn-ea"/>
                <a:cs typeface="+mn-cs"/>
              </a:rPr>
              <a:t>https://www.fridaysforfuture.at/</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Foliennummernplatzhalter 3"/>
          <p:cNvSpPr>
            <a:spLocks noGrp="1"/>
          </p:cNvSpPr>
          <p:nvPr>
            <p:ph type="sldNum" sz="quarter" idx="10"/>
          </p:nvPr>
        </p:nvSpPr>
        <p:spPr/>
        <p:txBody>
          <a:bodyPr/>
          <a:lstStyle/>
          <a:p>
            <a:fld id="{125231F9-FA32-44D3-8D9C-2A84A547D6C3}" type="slidenum">
              <a:rPr lang="de-AT" smtClean="0"/>
              <a:t>24</a:t>
            </a:fld>
            <a:endParaRPr lang="de-AT"/>
          </a:p>
        </p:txBody>
      </p:sp>
    </p:spTree>
    <p:extLst>
      <p:ext uri="{BB962C8B-B14F-4D97-AF65-F5344CB8AC3E}">
        <p14:creationId xmlns:p14="http://schemas.microsoft.com/office/powerpoint/2010/main" val="246112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t>Der natürliche Treibhauseffekt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Etwa zwei Drittel der Sonnenstrahlung </a:t>
            </a:r>
            <a:r>
              <a:rPr lang="de-DE" sz="1200" dirty="0"/>
              <a:t>durchdringt die Erdatmosphäre und trifft auf die Erdoberfläche. </a:t>
            </a:r>
            <a:r>
              <a:rPr lang="de-DE" sz="1200" dirty="0" smtClean="0"/>
              <a:t>Fast die gesamte Energie wird von der Erde </a:t>
            </a:r>
            <a:r>
              <a:rPr lang="de-DE" sz="1200" dirty="0"/>
              <a:t>als Wärmestrahlung wieder abgegeben.</a:t>
            </a:r>
            <a:endParaRPr lang="de-DE" dirty="0"/>
          </a:p>
          <a:p>
            <a:pPr marL="0" indent="0">
              <a:buNone/>
            </a:pPr>
            <a:r>
              <a:rPr lang="de-DE" dirty="0"/>
              <a:t>Die sogenannten</a:t>
            </a:r>
            <a:r>
              <a:rPr lang="de-DE" baseline="0" dirty="0"/>
              <a:t> </a:t>
            </a:r>
            <a:r>
              <a:rPr lang="de-DE" dirty="0"/>
              <a:t>natürlichen Treibhausgase </a:t>
            </a:r>
            <a:r>
              <a:rPr lang="de-DE" i="1" dirty="0" smtClean="0"/>
              <a:t>Wasserdampf (H</a:t>
            </a:r>
            <a:r>
              <a:rPr lang="de-DE" i="1" baseline="-25000" dirty="0" smtClean="0"/>
              <a:t>2</a:t>
            </a:r>
            <a:r>
              <a:rPr lang="de-DE" i="1" dirty="0" smtClean="0"/>
              <a:t>O), </a:t>
            </a:r>
            <a:r>
              <a:rPr lang="de-DE" sz="1200" i="1" dirty="0" smtClean="0"/>
              <a:t>Kohlendioxid </a:t>
            </a:r>
            <a:r>
              <a:rPr lang="de-DE" sz="1200" i="1" dirty="0"/>
              <a:t>(CO</a:t>
            </a:r>
            <a:r>
              <a:rPr lang="de-DE" sz="1200" i="1" baseline="-25000" dirty="0"/>
              <a:t>2</a:t>
            </a:r>
            <a:r>
              <a:rPr lang="de-DE" sz="1200" i="1" dirty="0"/>
              <a:t>),</a:t>
            </a:r>
            <a:r>
              <a:rPr lang="de-DE" sz="1200" i="1" baseline="0" dirty="0"/>
              <a:t> </a:t>
            </a:r>
            <a:r>
              <a:rPr lang="de-DE" sz="1200" i="1" dirty="0"/>
              <a:t>Ozon (O</a:t>
            </a:r>
            <a:r>
              <a:rPr lang="de-DE" sz="1200" i="1" baseline="-25000" dirty="0"/>
              <a:t>3</a:t>
            </a:r>
            <a:r>
              <a:rPr lang="de-DE" sz="1200" i="1" dirty="0"/>
              <a:t>),</a:t>
            </a:r>
            <a:r>
              <a:rPr lang="de-DE" sz="1200" i="1" baseline="0" dirty="0"/>
              <a:t> </a:t>
            </a:r>
            <a:r>
              <a:rPr lang="de-DE" sz="1200" i="1" dirty="0"/>
              <a:t>Lachgas (N</a:t>
            </a:r>
            <a:r>
              <a:rPr lang="de-DE" sz="1200" i="1" baseline="-25000" dirty="0"/>
              <a:t>2</a:t>
            </a:r>
            <a:r>
              <a:rPr lang="de-DE" sz="1200" i="1" dirty="0"/>
              <a:t>O) </a:t>
            </a:r>
            <a:r>
              <a:rPr lang="de-DE" sz="1200" i="1" baseline="0" dirty="0"/>
              <a:t> und </a:t>
            </a:r>
            <a:r>
              <a:rPr lang="de-DE" sz="1200" i="1" dirty="0"/>
              <a:t>Methan (CH</a:t>
            </a:r>
            <a:r>
              <a:rPr lang="de-DE" sz="1200" i="1" baseline="-25000" dirty="0"/>
              <a:t>4</a:t>
            </a:r>
            <a:r>
              <a:rPr lang="de-DE" sz="1200" i="1" dirty="0"/>
              <a:t>) </a:t>
            </a:r>
            <a:r>
              <a:rPr lang="de-DE" sz="1200" i="1" baseline="0" dirty="0"/>
              <a:t> </a:t>
            </a:r>
            <a:r>
              <a:rPr lang="de-DE" dirty="0"/>
              <a:t>sind trotz ihrer geringen Konzentration mit</a:t>
            </a:r>
            <a:r>
              <a:rPr lang="de-DE" baseline="0" dirty="0"/>
              <a:t> </a:t>
            </a:r>
            <a:r>
              <a:rPr lang="de-DE" baseline="0" dirty="0" smtClean="0"/>
              <a:t>unter </a:t>
            </a:r>
            <a:r>
              <a:rPr lang="de-DE" dirty="0" smtClean="0"/>
              <a:t>0,1%</a:t>
            </a:r>
            <a:r>
              <a:rPr lang="de-DE" baseline="0" dirty="0" smtClean="0"/>
              <a:t> </a:t>
            </a:r>
            <a:r>
              <a:rPr lang="de-DE" dirty="0"/>
              <a:t>von großer Bedeutung </a:t>
            </a:r>
            <a:r>
              <a:rPr lang="de-DE" dirty="0">
                <a:sym typeface="Wingdings" pitchFamily="2" charset="2"/>
              </a:rPr>
              <a:t></a:t>
            </a:r>
            <a:r>
              <a:rPr lang="de-DE" dirty="0"/>
              <a:t> sie verhindern den </a:t>
            </a:r>
            <a:r>
              <a:rPr lang="de-DE" dirty="0" smtClean="0"/>
              <a:t>Austritt eines Teiles der </a:t>
            </a:r>
            <a:r>
              <a:rPr lang="de-DE" dirty="0"/>
              <a:t>Wärmestrahlung </a:t>
            </a:r>
            <a:r>
              <a:rPr lang="de-DE" dirty="0" smtClean="0"/>
              <a:t>ins Weltall </a:t>
            </a:r>
            <a:r>
              <a:rPr lang="de-DE" baseline="0" dirty="0" smtClean="0"/>
              <a:t>und bewirken damit, </a:t>
            </a:r>
            <a:r>
              <a:rPr lang="de-DE" baseline="0" dirty="0"/>
              <a:t>dass die globale Temperatur durchschnittlich bei +14°C liegt. </a:t>
            </a:r>
            <a:r>
              <a:rPr lang="de-DE" dirty="0"/>
              <a:t>Ohne diese</a:t>
            </a:r>
            <a:r>
              <a:rPr lang="de-DE" baseline="0" dirty="0"/>
              <a:t> </a:t>
            </a:r>
            <a:r>
              <a:rPr lang="de-DE" dirty="0"/>
              <a:t>natürlichen Treibhausgase wäre die mittlere Temperatur der Erde deutlich geringer (etwa </a:t>
            </a:r>
            <a:r>
              <a:rPr lang="de-DE" dirty="0" smtClean="0"/>
              <a:t>-18°C) </a:t>
            </a:r>
            <a:r>
              <a:rPr lang="de-DE" dirty="0"/>
              <a:t>und ein Leben auf der Erde nicht möglich.</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AT" dirty="0"/>
          </a:p>
        </p:txBody>
      </p:sp>
      <p:sp>
        <p:nvSpPr>
          <p:cNvPr id="4" name="Foliennummernplatzhalter 3"/>
          <p:cNvSpPr>
            <a:spLocks noGrp="1"/>
          </p:cNvSpPr>
          <p:nvPr>
            <p:ph type="sldNum" sz="quarter" idx="10"/>
          </p:nvPr>
        </p:nvSpPr>
        <p:spPr/>
        <p:txBody>
          <a:bodyPr/>
          <a:lstStyle/>
          <a:p>
            <a:fld id="{125231F9-FA32-44D3-8D9C-2A84A547D6C3}" type="slidenum">
              <a:rPr lang="de-AT" smtClean="0"/>
              <a:t>2</a:t>
            </a:fld>
            <a:endParaRPr lang="de-AT"/>
          </a:p>
        </p:txBody>
      </p:sp>
    </p:spTree>
    <p:extLst>
      <p:ext uri="{BB962C8B-B14F-4D97-AF65-F5344CB8AC3E}">
        <p14:creationId xmlns:p14="http://schemas.microsoft.com/office/powerpoint/2010/main" val="182998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1" dirty="0"/>
              <a:t>Emissionen und Konzentrationen</a:t>
            </a:r>
          </a:p>
          <a:p>
            <a:pPr marL="0" marR="0" indent="0" algn="l" defTabSz="914400" rtl="0" eaLnBrk="1" fontAlgn="auto" latinLnBrk="0" hangingPunct="1">
              <a:lnSpc>
                <a:spcPct val="100000"/>
              </a:lnSpc>
              <a:spcBef>
                <a:spcPts val="0"/>
              </a:spcBef>
              <a:spcAft>
                <a:spcPts val="0"/>
              </a:spcAft>
              <a:buClrTx/>
              <a:buSzTx/>
              <a:buFontTx/>
              <a:buNone/>
              <a:tabLst/>
              <a:defRPr/>
            </a:pPr>
            <a:r>
              <a:rPr lang="de-AT" b="0" dirty="0"/>
              <a:t>Wesentlich für den Energiehaushalt </a:t>
            </a:r>
            <a:r>
              <a:rPr lang="de-AT" b="0" dirty="0" smtClean="0"/>
              <a:t>der Erde ist </a:t>
            </a:r>
            <a:r>
              <a:rPr lang="de-AT" b="0" dirty="0"/>
              <a:t>die Konzentration von </a:t>
            </a:r>
            <a:r>
              <a:rPr lang="de-AT" b="0" dirty="0" smtClean="0"/>
              <a:t>Treibhausgasen in der </a:t>
            </a:r>
            <a:r>
              <a:rPr lang="de-AT" b="0" dirty="0"/>
              <a:t>Atmosphäre. Emissionen sind </a:t>
            </a:r>
            <a:r>
              <a:rPr lang="de-AT" b="0" dirty="0" smtClean="0"/>
              <a:t>der </a:t>
            </a:r>
            <a:r>
              <a:rPr lang="de-AT" b="0" dirty="0"/>
              <a:t>Zufluss von Treibhausgasen aus natürlichen und anthropogenen Quellen. Sämtliche Biomasse, vor allem Wälder und Ozeane, nehmen beträchtliche Mengen an Kohlenstoff </a:t>
            </a:r>
            <a:r>
              <a:rPr lang="de-AT" b="0" dirty="0" smtClean="0"/>
              <a:t>auf, sie sind derzeit Senken. </a:t>
            </a:r>
            <a:r>
              <a:rPr lang="de-AT" b="0" dirty="0"/>
              <a:t>Die Konzentration in der Atmosphäre hängt davon ab, ob die Quellen oder die Senken überwiegen. Die </a:t>
            </a:r>
            <a:r>
              <a:rPr lang="de-AT" b="0" dirty="0" smtClean="0"/>
              <a:t>derzeitigen anthropogenen </a:t>
            </a:r>
            <a:r>
              <a:rPr lang="de-AT" b="0" dirty="0"/>
              <a:t>Emissionen übersteigen </a:t>
            </a:r>
            <a:r>
              <a:rPr lang="de-AT" b="0" dirty="0" smtClean="0"/>
              <a:t>die </a:t>
            </a:r>
            <a:r>
              <a:rPr lang="de-AT" b="0" dirty="0"/>
              <a:t>Aufnahmekapazität der natürlichen Systeme bei weitem (ca. um </a:t>
            </a:r>
            <a:r>
              <a:rPr lang="de-AT" b="0" dirty="0" smtClean="0"/>
              <a:t>100</a:t>
            </a:r>
            <a:r>
              <a:rPr lang="de-AT" b="0" dirty="0"/>
              <a:t>%).</a:t>
            </a:r>
          </a:p>
        </p:txBody>
      </p:sp>
      <p:sp>
        <p:nvSpPr>
          <p:cNvPr id="4" name="Foliennummernplatzhalter 3"/>
          <p:cNvSpPr>
            <a:spLocks noGrp="1"/>
          </p:cNvSpPr>
          <p:nvPr>
            <p:ph type="sldNum" sz="quarter" idx="10"/>
          </p:nvPr>
        </p:nvSpPr>
        <p:spPr/>
        <p:txBody>
          <a:bodyPr/>
          <a:lstStyle/>
          <a:p>
            <a:fld id="{125231F9-FA32-44D3-8D9C-2A84A547D6C3}" type="slidenum">
              <a:rPr lang="de-AT" smtClean="0"/>
              <a:t>3</a:t>
            </a:fld>
            <a:endParaRPr lang="de-AT"/>
          </a:p>
        </p:txBody>
      </p:sp>
    </p:spTree>
    <p:extLst>
      <p:ext uri="{BB962C8B-B14F-4D97-AF65-F5344CB8AC3E}">
        <p14:creationId xmlns:p14="http://schemas.microsoft.com/office/powerpoint/2010/main" val="48587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1" dirty="0"/>
              <a:t>Messung des CO2-Gehaltes der Atmosphäre</a:t>
            </a:r>
          </a:p>
          <a:p>
            <a:pPr marL="0" marR="0" indent="0" algn="l" defTabSz="914400" rtl="0" eaLnBrk="1" fontAlgn="auto" latinLnBrk="0" hangingPunct="1">
              <a:lnSpc>
                <a:spcPct val="100000"/>
              </a:lnSpc>
              <a:spcBef>
                <a:spcPts val="0"/>
              </a:spcBef>
              <a:spcAft>
                <a:spcPts val="0"/>
              </a:spcAft>
              <a:buClrTx/>
              <a:buSzTx/>
              <a:buFontTx/>
              <a:buNone/>
              <a:tabLst/>
              <a:defRPr/>
            </a:pPr>
            <a:r>
              <a:rPr lang="de-AT" b="0" dirty="0" smtClean="0"/>
              <a:t>Die Konzentration </a:t>
            </a:r>
            <a:r>
              <a:rPr lang="de-AT" b="0" dirty="0"/>
              <a:t>des atmosphärischen CO2 </a:t>
            </a:r>
            <a:r>
              <a:rPr lang="de-AT" b="0" dirty="0" smtClean="0"/>
              <a:t>steigt kontinuierlich, wie die langjährige </a:t>
            </a:r>
            <a:r>
              <a:rPr lang="de-AT" b="0" dirty="0"/>
              <a:t>Messreihe </a:t>
            </a:r>
            <a:r>
              <a:rPr lang="de-AT" b="0" dirty="0" smtClean="0"/>
              <a:t>von </a:t>
            </a:r>
            <a:r>
              <a:rPr lang="de-AT" b="0" dirty="0"/>
              <a:t>Mauna Loa auf </a:t>
            </a:r>
            <a:r>
              <a:rPr lang="de-AT" b="0" dirty="0" smtClean="0"/>
              <a:t>Hawaii zeigt. </a:t>
            </a:r>
            <a:r>
              <a:rPr lang="de-AT" b="0" dirty="0"/>
              <a:t>Dieser Wert entspricht dem Wasserspiegel in der </a:t>
            </a:r>
            <a:r>
              <a:rPr lang="de-AT" b="0" dirty="0" smtClean="0"/>
              <a:t>Badewanne (vorige Folie), </a:t>
            </a:r>
            <a:r>
              <a:rPr lang="de-AT" b="0" dirty="0"/>
              <a:t>nicht dem Zufluss. Die Schwankungen der roten Kurve sind durch die Jahreszeiten bedingt und spiegeln die </a:t>
            </a:r>
            <a:r>
              <a:rPr lang="de-AT" b="0" dirty="0" smtClean="0"/>
              <a:t>variierende Aufnahmefähigkeit </a:t>
            </a:r>
            <a:r>
              <a:rPr lang="de-AT" b="0" dirty="0"/>
              <a:t>der Wälder und Pflanzen wieder.</a:t>
            </a:r>
          </a:p>
        </p:txBody>
      </p:sp>
      <p:sp>
        <p:nvSpPr>
          <p:cNvPr id="4" name="Foliennummernplatzhalter 3"/>
          <p:cNvSpPr>
            <a:spLocks noGrp="1"/>
          </p:cNvSpPr>
          <p:nvPr>
            <p:ph type="sldNum" sz="quarter" idx="10"/>
          </p:nvPr>
        </p:nvSpPr>
        <p:spPr/>
        <p:txBody>
          <a:bodyPr/>
          <a:lstStyle/>
          <a:p>
            <a:fld id="{125231F9-FA32-44D3-8D9C-2A84A547D6C3}" type="slidenum">
              <a:rPr lang="de-AT" smtClean="0"/>
              <a:t>4</a:t>
            </a:fld>
            <a:endParaRPr lang="de-AT"/>
          </a:p>
        </p:txBody>
      </p:sp>
    </p:spTree>
    <p:extLst>
      <p:ext uri="{BB962C8B-B14F-4D97-AF65-F5344CB8AC3E}">
        <p14:creationId xmlns:p14="http://schemas.microsoft.com/office/powerpoint/2010/main" val="319732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Klimaspiralen</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Seit der Industrialisierung ist </a:t>
            </a:r>
            <a:r>
              <a:rPr lang="de-AT" baseline="0" dirty="0"/>
              <a:t>die Kohlendioxid-Konzentration in der Atmosphäre </a:t>
            </a:r>
            <a:r>
              <a:rPr lang="de-AT" baseline="0" dirty="0" smtClean="0"/>
              <a:t>von rund 280 ppm auf rund 400 ppm </a:t>
            </a:r>
            <a:r>
              <a:rPr lang="de-AT" baseline="0" dirty="0"/>
              <a:t>angestiegen. Zurückzuführen ist dies überwiegend auf die Verbrennung fossiler </a:t>
            </a:r>
            <a:r>
              <a:rPr lang="de-AT" baseline="0" dirty="0" smtClean="0"/>
              <a:t>Brennstoffe - Kohle</a:t>
            </a:r>
            <a:r>
              <a:rPr lang="de-AT" baseline="0" dirty="0"/>
              <a:t>, Erdöl und Erdgas. Auch andere Ursachen wie beispielswiese die </a:t>
            </a:r>
            <a:r>
              <a:rPr lang="de-AT" baseline="0" dirty="0" smtClean="0"/>
              <a:t>Landnutzungsänderungen (z.B. Entwaldung) und landwirtschaftliche Praktiken spielen </a:t>
            </a:r>
            <a:r>
              <a:rPr lang="de-AT" baseline="0" dirty="0"/>
              <a:t>eine große Rolle. Durch </a:t>
            </a:r>
            <a:r>
              <a:rPr lang="de-AT" baseline="0" dirty="0" smtClean="0"/>
              <a:t>den Konzentrationsanstieg wird </a:t>
            </a:r>
            <a:r>
              <a:rPr lang="de-AT" baseline="0" dirty="0"/>
              <a:t>der natürliche Treibhauseffekt verstärkt, d.h. es </a:t>
            </a:r>
            <a:r>
              <a:rPr lang="de-AT" baseline="0" dirty="0" smtClean="0"/>
              <a:t>findet </a:t>
            </a:r>
            <a:r>
              <a:rPr lang="de-AT" baseline="0" dirty="0"/>
              <a:t>globale Erwärmung statt. </a:t>
            </a:r>
            <a:r>
              <a:rPr lang="de-AT" baseline="0" dirty="0" smtClean="0"/>
              <a:t>Da die Verweilzeit der meisten Treibhausgase in </a:t>
            </a:r>
            <a:r>
              <a:rPr lang="de-AT" baseline="0" dirty="0"/>
              <a:t>der Atmosphäre sehr lang </a:t>
            </a:r>
            <a:r>
              <a:rPr lang="de-AT" baseline="0" dirty="0" smtClean="0"/>
              <a:t>ist, beeinflussen sie unser Klima auch langfristig.</a:t>
            </a: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Diese Visualisierung veranschaulicht den bisherigen Anstieg der globalen Mitteltemperatur </a:t>
            </a:r>
            <a:r>
              <a:rPr lang="de-AT" baseline="0" dirty="0" smtClean="0"/>
              <a:t>anders als es </a:t>
            </a:r>
            <a:r>
              <a:rPr lang="de-AT" baseline="0" dirty="0"/>
              <a:t>herkömmliche Temperaturkurven tun. Vor </a:t>
            </a:r>
            <a:r>
              <a:rPr lang="de-AT" baseline="0" dirty="0" smtClean="0"/>
              <a:t>allem </a:t>
            </a:r>
            <a:r>
              <a:rPr lang="de-AT" baseline="0" dirty="0"/>
              <a:t>die Zunahme der Geschwindigkeit der Erwärmung wird hier deutlich erkennbar.</a:t>
            </a:r>
          </a:p>
          <a:p>
            <a:endParaRPr lang="de-AT" baseline="0" dirty="0"/>
          </a:p>
        </p:txBody>
      </p:sp>
      <p:sp>
        <p:nvSpPr>
          <p:cNvPr id="4" name="Foliennummernplatzhalter 3"/>
          <p:cNvSpPr>
            <a:spLocks noGrp="1"/>
          </p:cNvSpPr>
          <p:nvPr>
            <p:ph type="sldNum" sz="quarter" idx="10"/>
          </p:nvPr>
        </p:nvSpPr>
        <p:spPr/>
        <p:txBody>
          <a:bodyPr/>
          <a:lstStyle/>
          <a:p>
            <a:fld id="{125231F9-FA32-44D3-8D9C-2A84A547D6C3}" type="slidenum">
              <a:rPr lang="de-AT" smtClean="0"/>
              <a:t>5</a:t>
            </a:fld>
            <a:endParaRPr lang="de-AT"/>
          </a:p>
        </p:txBody>
      </p:sp>
    </p:spTree>
    <p:extLst>
      <p:ext uri="{BB962C8B-B14F-4D97-AF65-F5344CB8AC3E}">
        <p14:creationId xmlns:p14="http://schemas.microsoft.com/office/powerpoint/2010/main" val="18333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125231F9-FA32-44D3-8D9C-2A84A547D6C3}" type="slidenum">
              <a:rPr lang="de-AT" smtClean="0"/>
              <a:t>6</a:t>
            </a:fld>
            <a:endParaRPr lang="de-AT"/>
          </a:p>
        </p:txBody>
      </p:sp>
    </p:spTree>
    <p:extLst>
      <p:ext uri="{BB962C8B-B14F-4D97-AF65-F5344CB8AC3E}">
        <p14:creationId xmlns:p14="http://schemas.microsoft.com/office/powerpoint/2010/main" val="135064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877788">
              <a:defRPr sz="2200">
                <a:solidFill>
                  <a:schemeClr val="tx1"/>
                </a:solidFill>
                <a:latin typeface="Times New Roman" pitchFamily="18" charset="0"/>
              </a:defRPr>
            </a:lvl1pPr>
            <a:lvl2pPr marL="685817" indent="-263776" defTabSz="877788">
              <a:defRPr sz="2200">
                <a:solidFill>
                  <a:schemeClr val="tx1"/>
                </a:solidFill>
                <a:latin typeface="Times New Roman" pitchFamily="18" charset="0"/>
              </a:defRPr>
            </a:lvl2pPr>
            <a:lvl3pPr marL="1055103" indent="-211021" defTabSz="877788">
              <a:defRPr sz="2200">
                <a:solidFill>
                  <a:schemeClr val="tx1"/>
                </a:solidFill>
                <a:latin typeface="Times New Roman" pitchFamily="18" charset="0"/>
              </a:defRPr>
            </a:lvl3pPr>
            <a:lvl4pPr marL="1477145" indent="-211021" defTabSz="877788">
              <a:defRPr sz="2200">
                <a:solidFill>
                  <a:schemeClr val="tx1"/>
                </a:solidFill>
                <a:latin typeface="Times New Roman" pitchFamily="18" charset="0"/>
              </a:defRPr>
            </a:lvl4pPr>
            <a:lvl5pPr marL="1899186" indent="-211021" defTabSz="877788">
              <a:defRPr sz="2200">
                <a:solidFill>
                  <a:schemeClr val="tx1"/>
                </a:solidFill>
                <a:latin typeface="Times New Roman" pitchFamily="18" charset="0"/>
              </a:defRPr>
            </a:lvl5pPr>
            <a:lvl6pPr marL="2321227" indent="-211021" defTabSz="877788" eaLnBrk="0" fontAlgn="base" hangingPunct="0">
              <a:spcBef>
                <a:spcPct val="0"/>
              </a:spcBef>
              <a:spcAft>
                <a:spcPct val="0"/>
              </a:spcAft>
              <a:defRPr sz="2200">
                <a:solidFill>
                  <a:schemeClr val="tx1"/>
                </a:solidFill>
                <a:latin typeface="Times New Roman" pitchFamily="18" charset="0"/>
              </a:defRPr>
            </a:lvl6pPr>
            <a:lvl7pPr marL="2743269" indent="-211021" defTabSz="877788" eaLnBrk="0" fontAlgn="base" hangingPunct="0">
              <a:spcBef>
                <a:spcPct val="0"/>
              </a:spcBef>
              <a:spcAft>
                <a:spcPct val="0"/>
              </a:spcAft>
              <a:defRPr sz="2200">
                <a:solidFill>
                  <a:schemeClr val="tx1"/>
                </a:solidFill>
                <a:latin typeface="Times New Roman" pitchFamily="18" charset="0"/>
              </a:defRPr>
            </a:lvl7pPr>
            <a:lvl8pPr marL="3165310" indent="-211021" defTabSz="877788" eaLnBrk="0" fontAlgn="base" hangingPunct="0">
              <a:spcBef>
                <a:spcPct val="0"/>
              </a:spcBef>
              <a:spcAft>
                <a:spcPct val="0"/>
              </a:spcAft>
              <a:defRPr sz="2200">
                <a:solidFill>
                  <a:schemeClr val="tx1"/>
                </a:solidFill>
                <a:latin typeface="Times New Roman" pitchFamily="18" charset="0"/>
              </a:defRPr>
            </a:lvl8pPr>
            <a:lvl9pPr marL="3587351" indent="-211021" defTabSz="877788" eaLnBrk="0" fontAlgn="base" hangingPunct="0">
              <a:spcBef>
                <a:spcPct val="0"/>
              </a:spcBef>
              <a:spcAft>
                <a:spcPct val="0"/>
              </a:spcAft>
              <a:defRPr sz="2200">
                <a:solidFill>
                  <a:schemeClr val="tx1"/>
                </a:solidFill>
                <a:latin typeface="Times New Roman" pitchFamily="18" charset="0"/>
              </a:defRPr>
            </a:lvl9pPr>
          </a:lstStyle>
          <a:p>
            <a:fld id="{5B9343BB-7358-44A3-842A-07C92F5E3953}" type="slidenum">
              <a:rPr lang="de-DE" altLang="de-DE" sz="1000"/>
              <a:pPr/>
              <a:t>7</a:t>
            </a:fld>
            <a:endParaRPr lang="de-DE" altLang="de-DE" sz="1000"/>
          </a:p>
        </p:txBody>
      </p:sp>
      <p:sp>
        <p:nvSpPr>
          <p:cNvPr id="96259" name="Folienbildplatzhalter 1"/>
          <p:cNvSpPr>
            <a:spLocks noGrp="1" noRot="1" noChangeAspect="1" noTextEdit="1"/>
          </p:cNvSpPr>
          <p:nvPr>
            <p:ph type="sldImg"/>
          </p:nvPr>
        </p:nvSpPr>
        <p:spPr>
          <a:xfrm>
            <a:off x="1143000" y="685800"/>
            <a:ext cx="4572000" cy="3429000"/>
          </a:xfrm>
          <a:ln/>
        </p:spPr>
      </p:sp>
      <p:sp>
        <p:nvSpPr>
          <p:cNvPr id="96260" name="Notizenplatzhalter 2"/>
          <p:cNvSpPr>
            <a:spLocks noGrp="1"/>
          </p:cNvSpPr>
          <p:nvPr>
            <p:ph type="body" idx="1"/>
          </p:nvPr>
        </p:nvSpPr>
        <p:spPr>
          <a:xfrm>
            <a:off x="685494" y="4342939"/>
            <a:ext cx="5487013" cy="4114587"/>
          </a:xfrm>
          <a:noFill/>
        </p:spPr>
        <p:txBody>
          <a:bodyPr lIns="91431" tIns="45716" rIns="91431" bIns="45716"/>
          <a:lstStyle/>
          <a:p>
            <a:pPr defTabSz="422041">
              <a:spcBef>
                <a:spcPct val="0"/>
              </a:spcBef>
            </a:pPr>
            <a:r>
              <a:rPr lang="de-AT" dirty="0" smtClean="0"/>
              <a:t>Entwicklung der mittleren Jahrestemperatur weltweit 1850–2017 (violett) und in Österreich 1767–2017 (rot). Dargestellt sind jährliche Abweichungen vom Mittel der Jahre 1961–1990 (dünne Linien) und deren geglättete Trends (dicke Linien, 21-jähriger Gauß’scher Tiefpassfilter) (Morice u.a. 2012, Auer u.a. 2007). https://www.zamg.ac.at/cms/de/klima/informationsportal-klimawandel/klimavergangenheit/neoklima/lufttemperatur</a:t>
            </a:r>
            <a:endParaRPr lang="de-DE" altLang="de-DE" dirty="0" smtClean="0"/>
          </a:p>
        </p:txBody>
      </p:sp>
      <p:sp>
        <p:nvSpPr>
          <p:cNvPr id="96261" name="Foliennummernplatzhalter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95300">
              <a:defRPr sz="2400">
                <a:solidFill>
                  <a:schemeClr val="tx1"/>
                </a:solidFill>
                <a:latin typeface="Times New Roman" pitchFamily="18" charset="0"/>
              </a:defRPr>
            </a:lvl1pPr>
            <a:lvl2pPr marL="742950" indent="-285750" defTabSz="495300">
              <a:defRPr sz="2400">
                <a:solidFill>
                  <a:schemeClr val="tx1"/>
                </a:solidFill>
                <a:latin typeface="Times New Roman" pitchFamily="18" charset="0"/>
              </a:defRPr>
            </a:lvl2pPr>
            <a:lvl3pPr marL="1143000" indent="-228600" defTabSz="495300">
              <a:defRPr sz="2400">
                <a:solidFill>
                  <a:schemeClr val="tx1"/>
                </a:solidFill>
                <a:latin typeface="Times New Roman" pitchFamily="18" charset="0"/>
              </a:defRPr>
            </a:lvl3pPr>
            <a:lvl4pPr marL="1600200" indent="-228600" defTabSz="495300">
              <a:defRPr sz="2400">
                <a:solidFill>
                  <a:schemeClr val="tx1"/>
                </a:solidFill>
                <a:latin typeface="Times New Roman" pitchFamily="18" charset="0"/>
              </a:defRPr>
            </a:lvl4pPr>
            <a:lvl5pPr marL="2057400" indent="-228600" defTabSz="495300">
              <a:defRPr sz="2400">
                <a:solidFill>
                  <a:schemeClr val="tx1"/>
                </a:solidFill>
                <a:latin typeface="Times New Roman" pitchFamily="18" charset="0"/>
              </a:defRPr>
            </a:lvl5pPr>
            <a:lvl6pPr marL="2514600" indent="-228600" defTabSz="495300" eaLnBrk="0" fontAlgn="base" hangingPunct="0">
              <a:spcBef>
                <a:spcPct val="0"/>
              </a:spcBef>
              <a:spcAft>
                <a:spcPct val="0"/>
              </a:spcAft>
              <a:defRPr sz="2400">
                <a:solidFill>
                  <a:schemeClr val="tx1"/>
                </a:solidFill>
                <a:latin typeface="Times New Roman" pitchFamily="18" charset="0"/>
              </a:defRPr>
            </a:lvl6pPr>
            <a:lvl7pPr marL="2971800" indent="-228600" defTabSz="495300" eaLnBrk="0" fontAlgn="base" hangingPunct="0">
              <a:spcBef>
                <a:spcPct val="0"/>
              </a:spcBef>
              <a:spcAft>
                <a:spcPct val="0"/>
              </a:spcAft>
              <a:defRPr sz="2400">
                <a:solidFill>
                  <a:schemeClr val="tx1"/>
                </a:solidFill>
                <a:latin typeface="Times New Roman" pitchFamily="18" charset="0"/>
              </a:defRPr>
            </a:lvl7pPr>
            <a:lvl8pPr marL="3429000" indent="-228600" defTabSz="495300" eaLnBrk="0" fontAlgn="base" hangingPunct="0">
              <a:spcBef>
                <a:spcPct val="0"/>
              </a:spcBef>
              <a:spcAft>
                <a:spcPct val="0"/>
              </a:spcAft>
              <a:defRPr sz="2400">
                <a:solidFill>
                  <a:schemeClr val="tx1"/>
                </a:solidFill>
                <a:latin typeface="Times New Roman" pitchFamily="18" charset="0"/>
              </a:defRPr>
            </a:lvl8pPr>
            <a:lvl9pPr marL="3886200" indent="-228600" defTabSz="495300" eaLnBrk="0" fontAlgn="base" hangingPunct="0">
              <a:spcBef>
                <a:spcPct val="0"/>
              </a:spcBef>
              <a:spcAft>
                <a:spcPct val="0"/>
              </a:spcAft>
              <a:defRPr sz="2400">
                <a:solidFill>
                  <a:schemeClr val="tx1"/>
                </a:solidFill>
                <a:latin typeface="Times New Roman" pitchFamily="18" charset="0"/>
              </a:defRPr>
            </a:lvl9pPr>
          </a:lstStyle>
          <a:p>
            <a:pPr algn="r" eaLnBrk="1" hangingPunct="1"/>
            <a:fld id="{EE3E935B-2F80-4ABA-BFB5-9D4AE75B21C7}" type="slidenum">
              <a:rPr lang="de-DE" altLang="de-DE" sz="1200">
                <a:latin typeface="Calibri" pitchFamily="34" charset="0"/>
                <a:ea typeface="MS PGothic" pitchFamily="34" charset="-128"/>
              </a:rPr>
              <a:pPr algn="r" eaLnBrk="1" hangingPunct="1"/>
              <a:t>7</a:t>
            </a:fld>
            <a:endParaRPr lang="de-DE" altLang="de-DE" sz="1200">
              <a:latin typeface="Calibri"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Pariser</a:t>
            </a:r>
            <a:r>
              <a:rPr lang="de-AT" baseline="0" dirty="0" smtClean="0"/>
              <a:t> Klimaabkommen, 2015 ausverhandelt und bereits 2016 völkerrechtlich verbindlich, verpflichtet alle Staaten zu drastischen Emissionsminderungen um die Temperaturziele einzuhalten. Regelmäßige Berichte sollen Transparenz schaffen; Sanktionen sind nicht vorgesehen. Trotz einiger Schwächen wird das Abkommen zu recht als Durchbruch bezeichnet.</a:t>
            </a:r>
            <a:br>
              <a:rPr lang="de-AT" baseline="0" dirty="0" smtClean="0"/>
            </a:br>
            <a:r>
              <a:rPr lang="de-AT" baseline="0" dirty="0" smtClean="0"/>
              <a:t>Während Präsident Trump die USA aus dem Abkommen nehmen will, haben Staaten, Städte und große Firmen aus den USA ihre Entschossenheit, sich an das Abkommen zu halten, bekundet. </a:t>
            </a:r>
            <a:endParaRPr lang="de-AT" dirty="0"/>
          </a:p>
        </p:txBody>
      </p:sp>
      <p:sp>
        <p:nvSpPr>
          <p:cNvPr id="4" name="Slide Number Placeholder 3"/>
          <p:cNvSpPr>
            <a:spLocks noGrp="1"/>
          </p:cNvSpPr>
          <p:nvPr>
            <p:ph type="sldNum" sz="quarter" idx="10"/>
          </p:nvPr>
        </p:nvSpPr>
        <p:spPr/>
        <p:txBody>
          <a:bodyPr/>
          <a:lstStyle/>
          <a:p>
            <a:fld id="{125231F9-FA32-44D3-8D9C-2A84A547D6C3}" type="slidenum">
              <a:rPr lang="de-AT" smtClean="0"/>
              <a:t>9</a:t>
            </a:fld>
            <a:endParaRPr lang="de-AT"/>
          </a:p>
        </p:txBody>
      </p:sp>
    </p:spTree>
    <p:extLst>
      <p:ext uri="{BB962C8B-B14F-4D97-AF65-F5344CB8AC3E}">
        <p14:creationId xmlns:p14="http://schemas.microsoft.com/office/powerpoint/2010/main" val="191917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derzeitigen Vorgaben der Europäischen Union rechen noch nicht um das Pariser Abkommen zu erfüllen; sie werden nachgebessert. Während die rein technologischen Umstellungen weltweit auf gutem Weg sind, und der Mobilitätssektor</a:t>
            </a:r>
            <a:r>
              <a:rPr lang="de-AT" baseline="0" dirty="0" smtClean="0"/>
              <a:t> </a:t>
            </a:r>
            <a:r>
              <a:rPr lang="de-AT" dirty="0" smtClean="0"/>
              <a:t> sich </a:t>
            </a:r>
            <a:r>
              <a:rPr lang="de-AT" baseline="0" dirty="0" smtClean="0"/>
              <a:t>im Umbruch befindet, </a:t>
            </a:r>
            <a:r>
              <a:rPr lang="de-AT" dirty="0" smtClean="0"/>
              <a:t>ist hinsichtlich </a:t>
            </a:r>
            <a:r>
              <a:rPr lang="de-DE" dirty="0" smtClean="0"/>
              <a:t>Ernährungs- und Konsummuster noch keine wesentliche Veränderung in Richung Klimafreundlichkeit zu erkennen. Die Politik ist in der Pflicht, geeignete</a:t>
            </a:r>
            <a:r>
              <a:rPr lang="de-DE" baseline="0" dirty="0" smtClean="0"/>
              <a:t> Rahmenbedingungen zu setzen, die klimafreundliches Handel einfach, kostengünstig und attraktiv macht.</a:t>
            </a:r>
            <a:endParaRPr lang="de-AT" dirty="0"/>
          </a:p>
        </p:txBody>
      </p:sp>
      <p:sp>
        <p:nvSpPr>
          <p:cNvPr id="4" name="Slide Number Placeholder 3"/>
          <p:cNvSpPr>
            <a:spLocks noGrp="1"/>
          </p:cNvSpPr>
          <p:nvPr>
            <p:ph type="sldNum" sz="quarter" idx="10"/>
          </p:nvPr>
        </p:nvSpPr>
        <p:spPr/>
        <p:txBody>
          <a:bodyPr/>
          <a:lstStyle/>
          <a:p>
            <a:fld id="{125231F9-FA32-44D3-8D9C-2A84A547D6C3}" type="slidenum">
              <a:rPr lang="de-AT" smtClean="0"/>
              <a:t>10</a:t>
            </a:fld>
            <a:endParaRPr lang="de-AT"/>
          </a:p>
        </p:txBody>
      </p:sp>
    </p:spTree>
    <p:extLst>
      <p:ext uri="{BB962C8B-B14F-4D97-AF65-F5344CB8AC3E}">
        <p14:creationId xmlns:p14="http://schemas.microsoft.com/office/powerpoint/2010/main" val="414831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pPr>
              <a:defRPr/>
            </a:pPr>
            <a:endParaRPr lang="de-AT">
              <a:solidFill>
                <a:srgbClr val="000000"/>
              </a:solidFill>
            </a:endParaRPr>
          </a:p>
        </p:txBody>
      </p:sp>
      <p:sp>
        <p:nvSpPr>
          <p:cNvPr id="5" name="Fußzeilenplatzhalter 4"/>
          <p:cNvSpPr>
            <a:spLocks noGrp="1"/>
          </p:cNvSpPr>
          <p:nvPr>
            <p:ph type="ftr" sz="quarter" idx="11"/>
          </p:nvPr>
        </p:nvSpPr>
        <p:spPr/>
        <p:txBody>
          <a:bodyPr/>
          <a:lstStyle/>
          <a:p>
            <a:pPr>
              <a:defRPr/>
            </a:pPr>
            <a:endParaRPr lang="de-AT">
              <a:solidFill>
                <a:srgbClr val="000000"/>
              </a:solidFill>
            </a:endParaRPr>
          </a:p>
        </p:txBody>
      </p:sp>
      <p:sp>
        <p:nvSpPr>
          <p:cNvPr id="6" name="Foliennummernplatzhalter 5"/>
          <p:cNvSpPr>
            <a:spLocks noGrp="1"/>
          </p:cNvSpPr>
          <p:nvPr>
            <p:ph type="sldNum" sz="quarter" idx="12"/>
          </p:nvPr>
        </p:nvSpPr>
        <p:spPr/>
        <p:txBody>
          <a:bodyPr/>
          <a:lstStyle/>
          <a:p>
            <a:pPr>
              <a:defRPr/>
            </a:pPr>
            <a:fld id="{52A894C8-E870-4FAB-82DD-BDB1DD9C216A}"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10139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pPr>
              <a:defRPr/>
            </a:pPr>
            <a:endParaRPr lang="de-AT">
              <a:solidFill>
                <a:srgbClr val="000000"/>
              </a:solidFill>
            </a:endParaRPr>
          </a:p>
        </p:txBody>
      </p:sp>
      <p:sp>
        <p:nvSpPr>
          <p:cNvPr id="5" name="Fußzeilenplatzhalter 4"/>
          <p:cNvSpPr>
            <a:spLocks noGrp="1"/>
          </p:cNvSpPr>
          <p:nvPr>
            <p:ph type="ftr" sz="quarter" idx="11"/>
          </p:nvPr>
        </p:nvSpPr>
        <p:spPr/>
        <p:txBody>
          <a:bodyPr/>
          <a:lstStyle/>
          <a:p>
            <a:pPr>
              <a:defRPr/>
            </a:pPr>
            <a:endParaRPr lang="de-AT">
              <a:solidFill>
                <a:srgbClr val="000000"/>
              </a:solidFill>
            </a:endParaRPr>
          </a:p>
        </p:txBody>
      </p:sp>
      <p:sp>
        <p:nvSpPr>
          <p:cNvPr id="6" name="Foliennummernplatzhalter 5"/>
          <p:cNvSpPr>
            <a:spLocks noGrp="1"/>
          </p:cNvSpPr>
          <p:nvPr>
            <p:ph type="sldNum" sz="quarter" idx="12"/>
          </p:nvPr>
        </p:nvSpPr>
        <p:spPr/>
        <p:txBody>
          <a:bodyPr/>
          <a:lstStyle/>
          <a:p>
            <a:pPr>
              <a:defRPr/>
            </a:pPr>
            <a:fld id="{4D46F760-F7A1-4C3F-82F5-A65F7088A4E5}"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331294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pPr>
              <a:defRPr/>
            </a:pPr>
            <a:endParaRPr lang="de-AT">
              <a:solidFill>
                <a:srgbClr val="000000"/>
              </a:solidFill>
            </a:endParaRPr>
          </a:p>
        </p:txBody>
      </p:sp>
      <p:sp>
        <p:nvSpPr>
          <p:cNvPr id="5" name="Fußzeilenplatzhalter 4"/>
          <p:cNvSpPr>
            <a:spLocks noGrp="1"/>
          </p:cNvSpPr>
          <p:nvPr>
            <p:ph type="ftr" sz="quarter" idx="11"/>
          </p:nvPr>
        </p:nvSpPr>
        <p:spPr/>
        <p:txBody>
          <a:bodyPr/>
          <a:lstStyle/>
          <a:p>
            <a:pPr>
              <a:defRPr/>
            </a:pPr>
            <a:endParaRPr lang="de-AT">
              <a:solidFill>
                <a:srgbClr val="000000"/>
              </a:solidFill>
            </a:endParaRPr>
          </a:p>
        </p:txBody>
      </p:sp>
      <p:sp>
        <p:nvSpPr>
          <p:cNvPr id="6" name="Foliennummernplatzhalter 5"/>
          <p:cNvSpPr>
            <a:spLocks noGrp="1"/>
          </p:cNvSpPr>
          <p:nvPr>
            <p:ph type="sldNum" sz="quarter" idx="12"/>
          </p:nvPr>
        </p:nvSpPr>
        <p:spPr/>
        <p:txBody>
          <a:bodyPr/>
          <a:lstStyle/>
          <a:p>
            <a:pPr>
              <a:defRPr/>
            </a:pPr>
            <a:fld id="{3E99B194-94D9-4A92-A500-6D5B112F16F0}"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317734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pPr>
              <a:defRPr/>
            </a:pPr>
            <a:endParaRPr lang="de-AT">
              <a:solidFill>
                <a:srgbClr val="000000"/>
              </a:solidFill>
            </a:endParaRPr>
          </a:p>
        </p:txBody>
      </p:sp>
      <p:sp>
        <p:nvSpPr>
          <p:cNvPr id="5" name="Fußzeilenplatzhalter 4"/>
          <p:cNvSpPr>
            <a:spLocks noGrp="1"/>
          </p:cNvSpPr>
          <p:nvPr>
            <p:ph type="ftr" sz="quarter" idx="11"/>
          </p:nvPr>
        </p:nvSpPr>
        <p:spPr/>
        <p:txBody>
          <a:bodyPr/>
          <a:lstStyle/>
          <a:p>
            <a:pPr>
              <a:defRPr/>
            </a:pPr>
            <a:endParaRPr lang="de-AT">
              <a:solidFill>
                <a:srgbClr val="000000"/>
              </a:solidFill>
            </a:endParaRPr>
          </a:p>
        </p:txBody>
      </p:sp>
      <p:sp>
        <p:nvSpPr>
          <p:cNvPr id="6" name="Foliennummernplatzhalter 5"/>
          <p:cNvSpPr>
            <a:spLocks noGrp="1"/>
          </p:cNvSpPr>
          <p:nvPr>
            <p:ph type="sldNum" sz="quarter" idx="12"/>
          </p:nvPr>
        </p:nvSpPr>
        <p:spPr/>
        <p:txBody>
          <a:bodyPr/>
          <a:lstStyle/>
          <a:p>
            <a:pPr>
              <a:defRPr/>
            </a:pPr>
            <a:fld id="{420DA3C0-ABCD-44F4-BAED-7722D872CBD8}"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381858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pPr>
              <a:defRPr/>
            </a:pPr>
            <a:endParaRPr lang="de-AT">
              <a:solidFill>
                <a:srgbClr val="000000"/>
              </a:solidFill>
            </a:endParaRPr>
          </a:p>
        </p:txBody>
      </p:sp>
      <p:sp>
        <p:nvSpPr>
          <p:cNvPr id="5" name="Fußzeilenplatzhalter 4"/>
          <p:cNvSpPr>
            <a:spLocks noGrp="1"/>
          </p:cNvSpPr>
          <p:nvPr>
            <p:ph type="ftr" sz="quarter" idx="11"/>
          </p:nvPr>
        </p:nvSpPr>
        <p:spPr/>
        <p:txBody>
          <a:bodyPr/>
          <a:lstStyle/>
          <a:p>
            <a:pPr>
              <a:defRPr/>
            </a:pPr>
            <a:endParaRPr lang="de-AT">
              <a:solidFill>
                <a:srgbClr val="000000"/>
              </a:solidFill>
            </a:endParaRPr>
          </a:p>
        </p:txBody>
      </p:sp>
      <p:sp>
        <p:nvSpPr>
          <p:cNvPr id="6" name="Foliennummernplatzhalter 5"/>
          <p:cNvSpPr>
            <a:spLocks noGrp="1"/>
          </p:cNvSpPr>
          <p:nvPr>
            <p:ph type="sldNum" sz="quarter" idx="12"/>
          </p:nvPr>
        </p:nvSpPr>
        <p:spPr/>
        <p:txBody>
          <a:bodyPr/>
          <a:lstStyle/>
          <a:p>
            <a:pPr>
              <a:defRPr/>
            </a:pPr>
            <a:fld id="{053E72FD-CD5C-4443-85F1-BD7F0098EE6E}"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342779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pPr>
              <a:defRPr/>
            </a:pPr>
            <a:endParaRPr lang="de-AT">
              <a:solidFill>
                <a:srgbClr val="000000"/>
              </a:solidFill>
            </a:endParaRPr>
          </a:p>
        </p:txBody>
      </p:sp>
      <p:sp>
        <p:nvSpPr>
          <p:cNvPr id="6" name="Fußzeilenplatzhalter 5"/>
          <p:cNvSpPr>
            <a:spLocks noGrp="1"/>
          </p:cNvSpPr>
          <p:nvPr>
            <p:ph type="ftr" sz="quarter" idx="11"/>
          </p:nvPr>
        </p:nvSpPr>
        <p:spPr/>
        <p:txBody>
          <a:bodyPr/>
          <a:lstStyle/>
          <a:p>
            <a:pPr>
              <a:defRPr/>
            </a:pPr>
            <a:endParaRPr lang="de-AT">
              <a:solidFill>
                <a:srgbClr val="000000"/>
              </a:solidFill>
            </a:endParaRPr>
          </a:p>
        </p:txBody>
      </p:sp>
      <p:sp>
        <p:nvSpPr>
          <p:cNvPr id="7" name="Foliennummernplatzhalter 6"/>
          <p:cNvSpPr>
            <a:spLocks noGrp="1"/>
          </p:cNvSpPr>
          <p:nvPr>
            <p:ph type="sldNum" sz="quarter" idx="12"/>
          </p:nvPr>
        </p:nvSpPr>
        <p:spPr/>
        <p:txBody>
          <a:bodyPr/>
          <a:lstStyle/>
          <a:p>
            <a:pPr>
              <a:defRPr/>
            </a:pPr>
            <a:fld id="{219095E2-56F5-4F8A-8B34-5B5AAA493875}"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189905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pPr>
              <a:defRPr/>
            </a:pPr>
            <a:endParaRPr lang="de-AT">
              <a:solidFill>
                <a:srgbClr val="000000"/>
              </a:solidFill>
            </a:endParaRPr>
          </a:p>
        </p:txBody>
      </p:sp>
      <p:sp>
        <p:nvSpPr>
          <p:cNvPr id="8" name="Fußzeilenplatzhalter 7"/>
          <p:cNvSpPr>
            <a:spLocks noGrp="1"/>
          </p:cNvSpPr>
          <p:nvPr>
            <p:ph type="ftr" sz="quarter" idx="11"/>
          </p:nvPr>
        </p:nvSpPr>
        <p:spPr/>
        <p:txBody>
          <a:bodyPr/>
          <a:lstStyle/>
          <a:p>
            <a:pPr>
              <a:defRPr/>
            </a:pPr>
            <a:endParaRPr lang="de-AT">
              <a:solidFill>
                <a:srgbClr val="000000"/>
              </a:solidFill>
            </a:endParaRPr>
          </a:p>
        </p:txBody>
      </p:sp>
      <p:sp>
        <p:nvSpPr>
          <p:cNvPr id="9" name="Foliennummernplatzhalter 8"/>
          <p:cNvSpPr>
            <a:spLocks noGrp="1"/>
          </p:cNvSpPr>
          <p:nvPr>
            <p:ph type="sldNum" sz="quarter" idx="12"/>
          </p:nvPr>
        </p:nvSpPr>
        <p:spPr/>
        <p:txBody>
          <a:bodyPr/>
          <a:lstStyle/>
          <a:p>
            <a:pPr>
              <a:defRPr/>
            </a:pPr>
            <a:fld id="{9BDDD3BF-7558-4CB0-8E3E-656AAB479EB5}"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4837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pPr>
              <a:defRPr/>
            </a:pPr>
            <a:endParaRPr lang="de-AT">
              <a:solidFill>
                <a:srgbClr val="000000"/>
              </a:solidFill>
            </a:endParaRPr>
          </a:p>
        </p:txBody>
      </p:sp>
      <p:sp>
        <p:nvSpPr>
          <p:cNvPr id="4" name="Fußzeilenplatzhalter 3"/>
          <p:cNvSpPr>
            <a:spLocks noGrp="1"/>
          </p:cNvSpPr>
          <p:nvPr>
            <p:ph type="ftr" sz="quarter" idx="11"/>
          </p:nvPr>
        </p:nvSpPr>
        <p:spPr/>
        <p:txBody>
          <a:bodyPr/>
          <a:lstStyle/>
          <a:p>
            <a:pPr>
              <a:defRPr/>
            </a:pPr>
            <a:endParaRPr lang="de-AT">
              <a:solidFill>
                <a:srgbClr val="000000"/>
              </a:solidFill>
            </a:endParaRPr>
          </a:p>
        </p:txBody>
      </p:sp>
      <p:sp>
        <p:nvSpPr>
          <p:cNvPr id="5" name="Foliennummernplatzhalter 4"/>
          <p:cNvSpPr>
            <a:spLocks noGrp="1"/>
          </p:cNvSpPr>
          <p:nvPr>
            <p:ph type="sldNum" sz="quarter" idx="12"/>
          </p:nvPr>
        </p:nvSpPr>
        <p:spPr/>
        <p:txBody>
          <a:bodyPr/>
          <a:lstStyle/>
          <a:p>
            <a:pPr>
              <a:defRPr/>
            </a:pPr>
            <a:fld id="{49BBEB2E-611D-467A-993D-67C022205418}"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193479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AT">
              <a:solidFill>
                <a:srgbClr val="000000"/>
              </a:solidFill>
            </a:endParaRPr>
          </a:p>
        </p:txBody>
      </p:sp>
      <p:sp>
        <p:nvSpPr>
          <p:cNvPr id="3" name="Fußzeilenplatzhalter 2"/>
          <p:cNvSpPr>
            <a:spLocks noGrp="1"/>
          </p:cNvSpPr>
          <p:nvPr>
            <p:ph type="ftr" sz="quarter" idx="11"/>
          </p:nvPr>
        </p:nvSpPr>
        <p:spPr/>
        <p:txBody>
          <a:bodyPr/>
          <a:lstStyle/>
          <a:p>
            <a:pPr>
              <a:defRPr/>
            </a:pPr>
            <a:endParaRPr lang="de-AT">
              <a:solidFill>
                <a:srgbClr val="000000"/>
              </a:solidFill>
            </a:endParaRPr>
          </a:p>
        </p:txBody>
      </p:sp>
      <p:sp>
        <p:nvSpPr>
          <p:cNvPr id="4" name="Foliennummernplatzhalter 3"/>
          <p:cNvSpPr>
            <a:spLocks noGrp="1"/>
          </p:cNvSpPr>
          <p:nvPr>
            <p:ph type="sldNum" sz="quarter" idx="12"/>
          </p:nvPr>
        </p:nvSpPr>
        <p:spPr/>
        <p:txBody>
          <a:bodyPr/>
          <a:lstStyle/>
          <a:p>
            <a:pPr>
              <a:defRPr/>
            </a:pPr>
            <a:fld id="{6220199C-C83B-4194-8DC1-92810918420A}"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352020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pPr>
              <a:defRPr/>
            </a:pPr>
            <a:endParaRPr lang="de-AT">
              <a:solidFill>
                <a:srgbClr val="000000"/>
              </a:solidFill>
            </a:endParaRPr>
          </a:p>
        </p:txBody>
      </p:sp>
      <p:sp>
        <p:nvSpPr>
          <p:cNvPr id="6" name="Fußzeilenplatzhalter 5"/>
          <p:cNvSpPr>
            <a:spLocks noGrp="1"/>
          </p:cNvSpPr>
          <p:nvPr>
            <p:ph type="ftr" sz="quarter" idx="11"/>
          </p:nvPr>
        </p:nvSpPr>
        <p:spPr/>
        <p:txBody>
          <a:bodyPr/>
          <a:lstStyle/>
          <a:p>
            <a:pPr>
              <a:defRPr/>
            </a:pPr>
            <a:endParaRPr lang="de-AT">
              <a:solidFill>
                <a:srgbClr val="000000"/>
              </a:solidFill>
            </a:endParaRPr>
          </a:p>
        </p:txBody>
      </p:sp>
      <p:sp>
        <p:nvSpPr>
          <p:cNvPr id="7" name="Foliennummernplatzhalter 6"/>
          <p:cNvSpPr>
            <a:spLocks noGrp="1"/>
          </p:cNvSpPr>
          <p:nvPr>
            <p:ph type="sldNum" sz="quarter" idx="12"/>
          </p:nvPr>
        </p:nvSpPr>
        <p:spPr/>
        <p:txBody>
          <a:bodyPr/>
          <a:lstStyle/>
          <a:p>
            <a:pPr>
              <a:defRPr/>
            </a:pPr>
            <a:fld id="{C9DBD9CC-C0B5-4B03-8178-E019DACD6521}"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61590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pPr>
              <a:defRPr/>
            </a:pPr>
            <a:endParaRPr lang="de-AT">
              <a:solidFill>
                <a:srgbClr val="000000"/>
              </a:solidFill>
            </a:endParaRPr>
          </a:p>
        </p:txBody>
      </p:sp>
      <p:sp>
        <p:nvSpPr>
          <p:cNvPr id="6" name="Fußzeilenplatzhalter 5"/>
          <p:cNvSpPr>
            <a:spLocks noGrp="1"/>
          </p:cNvSpPr>
          <p:nvPr>
            <p:ph type="ftr" sz="quarter" idx="11"/>
          </p:nvPr>
        </p:nvSpPr>
        <p:spPr/>
        <p:txBody>
          <a:bodyPr/>
          <a:lstStyle/>
          <a:p>
            <a:pPr>
              <a:defRPr/>
            </a:pPr>
            <a:endParaRPr lang="de-AT">
              <a:solidFill>
                <a:srgbClr val="000000"/>
              </a:solidFill>
            </a:endParaRPr>
          </a:p>
        </p:txBody>
      </p:sp>
      <p:sp>
        <p:nvSpPr>
          <p:cNvPr id="7" name="Foliennummernplatzhalter 6"/>
          <p:cNvSpPr>
            <a:spLocks noGrp="1"/>
          </p:cNvSpPr>
          <p:nvPr>
            <p:ph type="sldNum" sz="quarter" idx="12"/>
          </p:nvPr>
        </p:nvSpPr>
        <p:spPr/>
        <p:txBody>
          <a:bodyPr/>
          <a:lstStyle/>
          <a:p>
            <a:pPr>
              <a:defRPr/>
            </a:pPr>
            <a:fld id="{B6B7BC6C-8BFE-4187-894F-A3F9C276F7B6}" type="slidenum">
              <a:rPr lang="de-AT" altLang="de-DE" smtClean="0">
                <a:solidFill>
                  <a:srgbClr val="000000"/>
                </a:solidFill>
              </a:rPr>
              <a:pPr>
                <a:defRPr/>
              </a:pPr>
              <a:t>‹Nr.›</a:t>
            </a:fld>
            <a:endParaRPr lang="de-AT" altLang="de-DE">
              <a:solidFill>
                <a:srgbClr val="000000"/>
              </a:solidFill>
            </a:endParaRPr>
          </a:p>
        </p:txBody>
      </p:sp>
    </p:spTree>
    <p:extLst>
      <p:ext uri="{BB962C8B-B14F-4D97-AF65-F5344CB8AC3E}">
        <p14:creationId xmlns:p14="http://schemas.microsoft.com/office/powerpoint/2010/main" val="216614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de-AT">
              <a:solidFill>
                <a:srgbClr val="000000"/>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de-AT">
              <a:solidFill>
                <a:srgbClr val="000000"/>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CBA3A48-CB3A-4B10-8E48-2830F8B59665}" type="slidenum">
              <a:rPr lang="de-AT" altLang="de-DE" smtClean="0">
                <a:solidFill>
                  <a:srgbClr val="000000"/>
                </a:solidFill>
              </a:rPr>
              <a:pPr fontAlgn="base">
                <a:spcBef>
                  <a:spcPct val="0"/>
                </a:spcBef>
                <a:spcAft>
                  <a:spcPct val="0"/>
                </a:spcAft>
                <a:defRPr/>
              </a:pPr>
              <a:t>‹Nr.›</a:t>
            </a:fld>
            <a:endParaRPr lang="de-AT" altLang="de-DE">
              <a:solidFill>
                <a:srgbClr val="000000"/>
              </a:solidFill>
            </a:endParaRPr>
          </a:p>
        </p:txBody>
      </p:sp>
    </p:spTree>
    <p:extLst>
      <p:ext uri="{BB962C8B-B14F-4D97-AF65-F5344CB8AC3E}">
        <p14:creationId xmlns:p14="http://schemas.microsoft.com/office/powerpoint/2010/main" val="340149756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1.tif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www.un.org/sustainabledevelopment/takeac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16832"/>
            <a:ext cx="7772400" cy="2378695"/>
          </a:xfrm>
        </p:spPr>
        <p:txBody>
          <a:bodyPr>
            <a:normAutofit fontScale="90000"/>
          </a:bodyPr>
          <a:lstStyle/>
          <a:p>
            <a:r>
              <a:rPr lang="de-DE" dirty="0"/>
              <a:t/>
            </a:r>
            <a:br>
              <a:rPr lang="de-DE" dirty="0"/>
            </a:br>
            <a:r>
              <a:rPr lang="de-DE" dirty="0"/>
              <a:t/>
            </a:r>
            <a:br>
              <a:rPr lang="de-DE" dirty="0"/>
            </a:br>
            <a:r>
              <a:rPr lang="de-DE" sz="5300" dirty="0">
                <a:latin typeface="+mn-lt"/>
              </a:rPr>
              <a:t>Streiken </a:t>
            </a:r>
            <a:r>
              <a:rPr lang="de-DE" sz="5300" dirty="0" err="1">
                <a:latin typeface="+mn-lt"/>
              </a:rPr>
              <a:t>für‘s</a:t>
            </a:r>
            <a:r>
              <a:rPr lang="de-DE" sz="5300" dirty="0">
                <a:latin typeface="+mn-lt"/>
              </a:rPr>
              <a:t> Klima?</a:t>
            </a:r>
            <a:br>
              <a:rPr lang="de-DE" sz="5300" dirty="0">
                <a:latin typeface="+mn-lt"/>
              </a:rPr>
            </a:br>
            <a:r>
              <a:rPr lang="de-DE" sz="5300" dirty="0">
                <a:latin typeface="+mn-lt"/>
              </a:rPr>
              <a:t/>
            </a:r>
            <a:br>
              <a:rPr lang="de-DE" sz="5300" dirty="0">
                <a:latin typeface="+mn-lt"/>
              </a:rPr>
            </a:br>
            <a:r>
              <a:rPr lang="de-DE" sz="2700" dirty="0">
                <a:latin typeface="+mn-lt"/>
              </a:rPr>
              <a:t>Die Klimakrise in Österreich und was wir dagegen tun können</a:t>
            </a:r>
            <a:r>
              <a:rPr lang="de-DE" dirty="0"/>
              <a:t/>
            </a:r>
            <a:br>
              <a:rPr lang="de-DE" dirty="0"/>
            </a:br>
            <a:endParaRPr lang="de-DE" dirty="0"/>
          </a:p>
        </p:txBody>
      </p:sp>
      <p:sp>
        <p:nvSpPr>
          <p:cNvPr id="8" name="Textfeld 7"/>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4" name="Grafik 3">
            <a:extLst>
              <a:ext uri="{FF2B5EF4-FFF2-40B4-BE49-F238E27FC236}">
                <a16:creationId xmlns:a16="http://schemas.microsoft.com/office/drawing/2014/main" id="{2417B105-F474-9F41-9485-93D138E837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575" y="136320"/>
            <a:ext cx="1998615" cy="1980500"/>
          </a:xfrm>
          <a:prstGeom prst="rect">
            <a:avLst/>
          </a:prstGeom>
        </p:spPr>
      </p:pic>
      <p:pic>
        <p:nvPicPr>
          <p:cNvPr id="5" name="Grafik 4">
            <a:extLst>
              <a:ext uri="{FF2B5EF4-FFF2-40B4-BE49-F238E27FC236}">
                <a16:creationId xmlns:a16="http://schemas.microsoft.com/office/drawing/2014/main" id="{0C41D52F-9AFC-C846-A1EC-642308FEF6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4065" y="300862"/>
            <a:ext cx="2598415" cy="1651416"/>
          </a:xfrm>
          <a:prstGeom prst="rect">
            <a:avLst/>
          </a:prstGeom>
        </p:spPr>
      </p:pic>
    </p:spTree>
    <p:extLst>
      <p:ext uri="{BB962C8B-B14F-4D97-AF65-F5344CB8AC3E}">
        <p14:creationId xmlns:p14="http://schemas.microsoft.com/office/powerpoint/2010/main" val="221194863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Paris bedeutet für Europa:</a:t>
            </a:r>
            <a:endParaRPr lang="de-AT" dirty="0"/>
          </a:p>
        </p:txBody>
      </p:sp>
      <p:sp>
        <p:nvSpPr>
          <p:cNvPr id="3" name="Content Placeholder 2"/>
          <p:cNvSpPr>
            <a:spLocks noGrp="1"/>
          </p:cNvSpPr>
          <p:nvPr>
            <p:ph idx="1"/>
          </p:nvPr>
        </p:nvSpPr>
        <p:spPr/>
        <p:txBody>
          <a:bodyPr/>
          <a:lstStyle/>
          <a:p>
            <a:r>
              <a:rPr lang="de-DE" dirty="0" smtClean="0"/>
              <a:t>Wir ersetzen in </a:t>
            </a:r>
            <a:r>
              <a:rPr lang="de-DE" dirty="0"/>
              <a:t>den nächsten </a:t>
            </a:r>
            <a:r>
              <a:rPr lang="de-DE" dirty="0" smtClean="0"/>
              <a:t>20-30  </a:t>
            </a:r>
            <a:r>
              <a:rPr lang="de-DE" dirty="0"/>
              <a:t>Jahren Kohle, Erdöl und Erdgas durch klimaneutrale </a:t>
            </a:r>
            <a:r>
              <a:rPr lang="de-DE" dirty="0" smtClean="0"/>
              <a:t>Energiequellen; </a:t>
            </a:r>
          </a:p>
          <a:p>
            <a:r>
              <a:rPr lang="de-DE" dirty="0" smtClean="0"/>
              <a:t>Wir setzen </a:t>
            </a:r>
            <a:r>
              <a:rPr lang="de-DE" dirty="0"/>
              <a:t>Energiesparmaßnahmen konsequent </a:t>
            </a:r>
            <a:r>
              <a:rPr lang="de-DE" dirty="0" smtClean="0"/>
              <a:t>um;</a:t>
            </a:r>
          </a:p>
          <a:p>
            <a:r>
              <a:rPr lang="de-DE" dirty="0" smtClean="0"/>
              <a:t>Wir verändern </a:t>
            </a:r>
            <a:r>
              <a:rPr lang="de-DE" dirty="0"/>
              <a:t>unsere Ernährungs-, Mobilitäts- und Konsummuster </a:t>
            </a:r>
            <a:r>
              <a:rPr lang="de-DE" dirty="0" smtClean="0"/>
              <a:t>grundlegend;</a:t>
            </a:r>
            <a:endParaRPr lang="de-AT" dirty="0"/>
          </a:p>
        </p:txBody>
      </p:sp>
      <p:sp>
        <p:nvSpPr>
          <p:cNvPr id="4" name="Textfeld 3">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5" name="Gruppieren 4">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6" name="Rechteck 5">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082C9D6F-68E1-804E-841B-3223A7442E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8" name="Gruppieren 7">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9" name="Rechteck 8">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BF9419B9-7F50-1A45-B25E-2F2B934B0E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3582480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5148265" y="404639"/>
            <a:ext cx="3600201" cy="1800225"/>
          </a:xfrm>
        </p:spPr>
        <p:txBody>
          <a:bodyPr>
            <a:noAutofit/>
          </a:bodyPr>
          <a:lstStyle/>
          <a:p>
            <a:r>
              <a:rPr lang="de-AT" altLang="de-DE" sz="3800" dirty="0" smtClean="0"/>
              <a:t>Greta Thunberg</a:t>
            </a:r>
            <a:br>
              <a:rPr lang="de-AT" altLang="de-DE" sz="3800" dirty="0" smtClean="0"/>
            </a:br>
            <a:r>
              <a:rPr lang="de-AT" altLang="de-DE" sz="3800" dirty="0" smtClean="0"/>
              <a:t> bei der COP24 Kattowice 2018</a:t>
            </a:r>
          </a:p>
        </p:txBody>
      </p:sp>
      <p:pic>
        <p:nvPicPr>
          <p:cNvPr id="7373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825" y="188913"/>
            <a:ext cx="4826000" cy="272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2" name="Content Placeholder 2"/>
          <p:cNvSpPr>
            <a:spLocks noGrp="1"/>
          </p:cNvSpPr>
          <p:nvPr>
            <p:ph idx="1"/>
          </p:nvPr>
        </p:nvSpPr>
        <p:spPr>
          <a:xfrm>
            <a:off x="323528" y="3205857"/>
            <a:ext cx="8820472" cy="3751535"/>
          </a:xfrm>
          <a:solidFill>
            <a:schemeClr val="bg1"/>
          </a:solidFill>
        </p:spPr>
        <p:txBody>
          <a:bodyPr>
            <a:noAutofit/>
          </a:bodyPr>
          <a:lstStyle/>
          <a:p>
            <a:r>
              <a:rPr lang="en-US" altLang="de-DE" sz="2000" dirty="0" err="1" smtClean="0"/>
              <a:t>Wir</a:t>
            </a:r>
            <a:r>
              <a:rPr lang="en-US" altLang="de-DE" sz="2000" dirty="0" smtClean="0"/>
              <a:t> </a:t>
            </a:r>
            <a:r>
              <a:rPr lang="en-US" altLang="de-DE" sz="2000" dirty="0" err="1" smtClean="0"/>
              <a:t>können</a:t>
            </a:r>
            <a:r>
              <a:rPr lang="en-US" altLang="de-DE" sz="2000" dirty="0" smtClean="0"/>
              <a:t> </a:t>
            </a:r>
            <a:r>
              <a:rPr lang="en-US" altLang="de-DE" sz="2000" dirty="0" err="1" smtClean="0"/>
              <a:t>eine</a:t>
            </a:r>
            <a:r>
              <a:rPr lang="en-US" altLang="de-DE" sz="2000" dirty="0" smtClean="0"/>
              <a:t> </a:t>
            </a:r>
            <a:r>
              <a:rPr lang="en-US" altLang="de-DE" sz="2000" dirty="0" err="1" smtClean="0"/>
              <a:t>Krise</a:t>
            </a:r>
            <a:r>
              <a:rPr lang="en-US" altLang="de-DE" sz="2000" dirty="0" smtClean="0"/>
              <a:t> </a:t>
            </a:r>
            <a:r>
              <a:rPr lang="en-US" altLang="de-DE" sz="2000" dirty="0" err="1" smtClean="0"/>
              <a:t>nicht</a:t>
            </a:r>
            <a:r>
              <a:rPr lang="en-US" altLang="de-DE" sz="2000" dirty="0" smtClean="0"/>
              <a:t> </a:t>
            </a:r>
            <a:r>
              <a:rPr lang="en-US" altLang="de-DE" sz="2000" dirty="0" err="1" smtClean="0"/>
              <a:t>lösen</a:t>
            </a:r>
            <a:r>
              <a:rPr lang="en-US" altLang="de-DE" sz="2000" dirty="0" smtClean="0"/>
              <a:t> </a:t>
            </a:r>
            <a:r>
              <a:rPr lang="en-US" altLang="de-DE" sz="2000" dirty="0" err="1" smtClean="0"/>
              <a:t>ohne</a:t>
            </a:r>
            <a:r>
              <a:rPr lang="en-US" altLang="de-DE" sz="2000" dirty="0" smtClean="0"/>
              <a:t> </a:t>
            </a:r>
            <a:r>
              <a:rPr lang="en-US" altLang="de-DE" sz="2000" dirty="0" err="1" smtClean="0"/>
              <a:t>sie</a:t>
            </a:r>
            <a:r>
              <a:rPr lang="en-US" altLang="de-DE" sz="2000" dirty="0" smtClean="0"/>
              <a:t> </a:t>
            </a:r>
            <a:r>
              <a:rPr lang="en-US" altLang="de-DE" sz="2000" dirty="0" err="1" smtClean="0"/>
              <a:t>als</a:t>
            </a:r>
            <a:r>
              <a:rPr lang="en-US" altLang="de-DE" sz="2000" dirty="0" smtClean="0"/>
              <a:t> </a:t>
            </a:r>
            <a:r>
              <a:rPr lang="en-US" altLang="de-DE" sz="2000" dirty="0" err="1" smtClean="0"/>
              <a:t>Krise</a:t>
            </a:r>
            <a:r>
              <a:rPr lang="en-US" altLang="de-DE" sz="2000" dirty="0" smtClean="0"/>
              <a:t> </a:t>
            </a:r>
            <a:r>
              <a:rPr lang="en-US" altLang="de-DE" sz="2000" dirty="0" err="1" smtClean="0"/>
              <a:t>zu</a:t>
            </a:r>
            <a:r>
              <a:rPr lang="en-US" altLang="de-DE" sz="2000" dirty="0" smtClean="0"/>
              <a:t> </a:t>
            </a:r>
            <a:r>
              <a:rPr lang="en-US" altLang="de-DE" sz="2000" dirty="0" err="1" smtClean="0"/>
              <a:t>behandeln</a:t>
            </a:r>
            <a:r>
              <a:rPr lang="en-US" altLang="de-DE" sz="2000" dirty="0" smtClean="0"/>
              <a:t>. …. </a:t>
            </a:r>
            <a:r>
              <a:rPr lang="en-US" altLang="de-DE" sz="2000" dirty="0" err="1" smtClean="0"/>
              <a:t>Wenn</a:t>
            </a:r>
            <a:r>
              <a:rPr lang="en-US" altLang="de-DE" sz="2000" dirty="0" smtClean="0"/>
              <a:t> </a:t>
            </a:r>
            <a:r>
              <a:rPr lang="en-US" altLang="de-DE" sz="2000" dirty="0" err="1" smtClean="0"/>
              <a:t>Lösungen</a:t>
            </a:r>
            <a:r>
              <a:rPr lang="en-US" altLang="de-DE" sz="2000" dirty="0" smtClean="0"/>
              <a:t> </a:t>
            </a:r>
            <a:r>
              <a:rPr lang="en-US" altLang="de-DE" sz="2000" dirty="0" err="1" smtClean="0"/>
              <a:t>innerhalb</a:t>
            </a:r>
            <a:r>
              <a:rPr lang="en-US" altLang="de-DE" sz="2000" dirty="0" smtClean="0"/>
              <a:t> des Systems </a:t>
            </a:r>
            <a:r>
              <a:rPr lang="en-US" altLang="de-DE" sz="2000" dirty="0" err="1" smtClean="0"/>
              <a:t>unmöglich</a:t>
            </a:r>
            <a:r>
              <a:rPr lang="en-US" altLang="de-DE" sz="2000" dirty="0" smtClean="0"/>
              <a:t> </a:t>
            </a:r>
            <a:r>
              <a:rPr lang="en-US" altLang="de-DE" sz="2000" dirty="0" err="1" smtClean="0"/>
              <a:t>zu</a:t>
            </a:r>
            <a:r>
              <a:rPr lang="en-US" altLang="de-DE" sz="2000" dirty="0" smtClean="0"/>
              <a:t> </a:t>
            </a:r>
            <a:r>
              <a:rPr lang="en-US" altLang="de-DE" sz="2000" dirty="0" err="1" smtClean="0"/>
              <a:t>finden</a:t>
            </a:r>
            <a:r>
              <a:rPr lang="en-US" altLang="de-DE" sz="2000" dirty="0" smtClean="0"/>
              <a:t> </a:t>
            </a:r>
            <a:r>
              <a:rPr lang="en-US" altLang="de-DE" sz="2000" dirty="0" err="1" smtClean="0"/>
              <a:t>sind</a:t>
            </a:r>
            <a:r>
              <a:rPr lang="en-US" altLang="de-DE" sz="2000" dirty="0" smtClean="0"/>
              <a:t>, </a:t>
            </a:r>
            <a:r>
              <a:rPr lang="en-US" altLang="de-DE" sz="2000" dirty="0" err="1" smtClean="0"/>
              <a:t>sollten</a:t>
            </a:r>
            <a:r>
              <a:rPr lang="en-US" altLang="de-DE" sz="2000" dirty="0" smtClean="0"/>
              <a:t> </a:t>
            </a:r>
            <a:r>
              <a:rPr lang="en-US" altLang="de-DE" sz="2000" dirty="0" err="1" smtClean="0"/>
              <a:t>wir</a:t>
            </a:r>
            <a:r>
              <a:rPr lang="en-US" altLang="de-DE" sz="2000" dirty="0" smtClean="0"/>
              <a:t> </a:t>
            </a:r>
            <a:r>
              <a:rPr lang="en-US" altLang="de-DE" sz="2000" dirty="0" err="1" smtClean="0"/>
              <a:t>vielleicht</a:t>
            </a:r>
            <a:r>
              <a:rPr lang="en-US" altLang="de-DE" sz="2000" dirty="0" smtClean="0"/>
              <a:t> das System </a:t>
            </a:r>
            <a:r>
              <a:rPr lang="en-US" altLang="de-DE" sz="2000" dirty="0" err="1" smtClean="0"/>
              <a:t>ändern</a:t>
            </a:r>
            <a:r>
              <a:rPr lang="en-US" altLang="de-DE" sz="2000" dirty="0" smtClean="0"/>
              <a:t>. </a:t>
            </a:r>
          </a:p>
          <a:p>
            <a:r>
              <a:rPr lang="en-US" altLang="de-DE" sz="2000" dirty="0" err="1" smtClean="0"/>
              <a:t>Wir</a:t>
            </a:r>
            <a:r>
              <a:rPr lang="en-US" altLang="de-DE" sz="2000" dirty="0" smtClean="0"/>
              <a:t> </a:t>
            </a:r>
            <a:r>
              <a:rPr lang="en-US" altLang="de-DE" sz="2000" dirty="0" err="1" smtClean="0"/>
              <a:t>sind</a:t>
            </a:r>
            <a:r>
              <a:rPr lang="en-US" altLang="de-DE" sz="2000" dirty="0" smtClean="0"/>
              <a:t> </a:t>
            </a:r>
            <a:r>
              <a:rPr lang="en-US" altLang="de-DE" sz="2000" dirty="0" err="1" smtClean="0"/>
              <a:t>nicht</a:t>
            </a:r>
            <a:r>
              <a:rPr lang="en-US" altLang="de-DE" sz="2000" dirty="0" smtClean="0"/>
              <a:t> </a:t>
            </a:r>
            <a:r>
              <a:rPr lang="en-US" altLang="de-DE" sz="2000" dirty="0" err="1" smtClean="0"/>
              <a:t>hierher</a:t>
            </a:r>
            <a:r>
              <a:rPr lang="en-US" altLang="de-DE" sz="2000" dirty="0" smtClean="0"/>
              <a:t> </a:t>
            </a:r>
            <a:r>
              <a:rPr lang="en-US" altLang="de-DE" sz="2000" dirty="0" err="1" smtClean="0"/>
              <a:t>gekommen</a:t>
            </a:r>
            <a:r>
              <a:rPr lang="en-US" altLang="de-DE" sz="2000" dirty="0" smtClean="0"/>
              <a:t>, um die Führer der Welt </a:t>
            </a:r>
            <a:r>
              <a:rPr lang="en-US" altLang="de-DE" sz="2000" dirty="0" err="1" smtClean="0"/>
              <a:t>zu</a:t>
            </a:r>
            <a:r>
              <a:rPr lang="en-US" altLang="de-DE" sz="2000" dirty="0" smtClean="0"/>
              <a:t> bitten, </a:t>
            </a:r>
            <a:r>
              <a:rPr lang="en-US" altLang="de-DE" sz="2000" dirty="0" err="1" smtClean="0"/>
              <a:t>sich</a:t>
            </a:r>
            <a:r>
              <a:rPr lang="en-US" altLang="de-DE" sz="2000" dirty="0" smtClean="0"/>
              <a:t> </a:t>
            </a:r>
            <a:r>
              <a:rPr lang="en-US" altLang="de-DE" sz="2000" dirty="0" err="1" smtClean="0"/>
              <a:t>zu</a:t>
            </a:r>
            <a:r>
              <a:rPr lang="en-US" altLang="de-DE" sz="2000" dirty="0" smtClean="0"/>
              <a:t> </a:t>
            </a:r>
            <a:r>
              <a:rPr lang="en-US" altLang="de-DE" sz="2000" dirty="0" err="1" smtClean="0"/>
              <a:t>kümmern</a:t>
            </a:r>
            <a:r>
              <a:rPr lang="en-US" altLang="de-DE" sz="2000" dirty="0" smtClean="0"/>
              <a:t>. </a:t>
            </a:r>
            <a:r>
              <a:rPr lang="en-US" altLang="de-DE" sz="2000" dirty="0" err="1" smtClean="0"/>
              <a:t>Sie</a:t>
            </a:r>
            <a:r>
              <a:rPr lang="en-US" altLang="de-DE" sz="2000" dirty="0" smtClean="0"/>
              <a:t> </a:t>
            </a:r>
            <a:r>
              <a:rPr lang="en-US" altLang="de-DE" sz="2000" dirty="0" err="1" smtClean="0"/>
              <a:t>haben</a:t>
            </a:r>
            <a:r>
              <a:rPr lang="en-US" altLang="de-DE" sz="2000" dirty="0" smtClean="0"/>
              <a:t> </a:t>
            </a:r>
            <a:r>
              <a:rPr lang="en-US" altLang="de-DE" sz="2000" dirty="0" err="1" smtClean="0"/>
              <a:t>uns</a:t>
            </a:r>
            <a:r>
              <a:rPr lang="en-US" altLang="de-DE" sz="2000" dirty="0" smtClean="0"/>
              <a:t> in der </a:t>
            </a:r>
            <a:r>
              <a:rPr lang="en-US" altLang="de-DE" sz="2000" dirty="0" err="1" smtClean="0"/>
              <a:t>Vergangenheit</a:t>
            </a:r>
            <a:r>
              <a:rPr lang="en-US" altLang="de-DE" sz="2000" dirty="0" smtClean="0"/>
              <a:t> </a:t>
            </a:r>
            <a:r>
              <a:rPr lang="en-US" altLang="de-DE" sz="2000" dirty="0" err="1" smtClean="0"/>
              <a:t>ignoriert</a:t>
            </a:r>
            <a:r>
              <a:rPr lang="en-US" altLang="de-DE" sz="2000" dirty="0" smtClean="0"/>
              <a:t> und </a:t>
            </a:r>
            <a:r>
              <a:rPr lang="en-US" altLang="de-DE" sz="2000" dirty="0" err="1" smtClean="0"/>
              <a:t>Sie</a:t>
            </a:r>
            <a:r>
              <a:rPr lang="en-US" altLang="de-DE" sz="2000" dirty="0" smtClean="0"/>
              <a:t> </a:t>
            </a:r>
            <a:r>
              <a:rPr lang="en-US" altLang="de-DE" sz="2000" dirty="0" err="1" smtClean="0"/>
              <a:t>werden</a:t>
            </a:r>
            <a:r>
              <a:rPr lang="en-US" altLang="de-DE" sz="2000" dirty="0" smtClean="0"/>
              <a:t> </a:t>
            </a:r>
            <a:r>
              <a:rPr lang="en-US" altLang="de-DE" sz="2000" dirty="0" err="1" smtClean="0"/>
              <a:t>es</a:t>
            </a:r>
            <a:r>
              <a:rPr lang="en-US" altLang="de-DE" sz="2000" dirty="0" smtClean="0"/>
              <a:t> </a:t>
            </a:r>
            <a:r>
              <a:rPr lang="en-US" altLang="de-DE" sz="2000" dirty="0" err="1" smtClean="0"/>
              <a:t>wieder</a:t>
            </a:r>
            <a:r>
              <a:rPr lang="en-US" altLang="de-DE" sz="2000" dirty="0" smtClean="0"/>
              <a:t> </a:t>
            </a:r>
            <a:r>
              <a:rPr lang="en-US" altLang="de-DE" sz="2000" dirty="0" err="1" smtClean="0"/>
              <a:t>tun.</a:t>
            </a:r>
            <a:r>
              <a:rPr lang="en-US" altLang="de-DE" sz="2000" dirty="0" smtClean="0"/>
              <a:t> Die </a:t>
            </a:r>
            <a:r>
              <a:rPr lang="en-US" altLang="de-DE" sz="2000" dirty="0" err="1" smtClean="0"/>
              <a:t>Entschuldigungen</a:t>
            </a:r>
            <a:r>
              <a:rPr lang="en-US" altLang="de-DE" sz="2000" dirty="0" smtClean="0"/>
              <a:t> </a:t>
            </a:r>
            <a:r>
              <a:rPr lang="en-US" altLang="de-DE" sz="2000" dirty="0" err="1" smtClean="0"/>
              <a:t>gehen</a:t>
            </a:r>
            <a:r>
              <a:rPr lang="en-US" altLang="de-DE" sz="2000" dirty="0" smtClean="0"/>
              <a:t> </a:t>
            </a:r>
            <a:r>
              <a:rPr lang="en-US" altLang="de-DE" sz="2000" dirty="0" err="1" smtClean="0"/>
              <a:t>uns</a:t>
            </a:r>
            <a:r>
              <a:rPr lang="en-US" altLang="de-DE" sz="2000" dirty="0" smtClean="0"/>
              <a:t> </a:t>
            </a:r>
            <a:r>
              <a:rPr lang="en-US" altLang="de-DE" sz="2000" dirty="0" err="1" smtClean="0"/>
              <a:t>aus</a:t>
            </a:r>
            <a:r>
              <a:rPr lang="en-US" altLang="de-DE" sz="2000" dirty="0" smtClean="0"/>
              <a:t> und die </a:t>
            </a:r>
            <a:r>
              <a:rPr lang="en-US" altLang="de-DE" sz="2000" dirty="0" err="1" smtClean="0"/>
              <a:t>Zeit</a:t>
            </a:r>
            <a:r>
              <a:rPr lang="en-US" altLang="de-DE" sz="2000" dirty="0" smtClean="0"/>
              <a:t> </a:t>
            </a:r>
            <a:r>
              <a:rPr lang="en-US" altLang="de-DE" sz="2000" dirty="0" err="1" smtClean="0"/>
              <a:t>läuft</a:t>
            </a:r>
            <a:r>
              <a:rPr lang="en-US" altLang="de-DE" sz="2000" dirty="0" smtClean="0"/>
              <a:t> </a:t>
            </a:r>
            <a:r>
              <a:rPr lang="en-US" altLang="de-DE" sz="2000" dirty="0" err="1" smtClean="0"/>
              <a:t>uns</a:t>
            </a:r>
            <a:r>
              <a:rPr lang="en-US" altLang="de-DE" sz="2000" dirty="0" smtClean="0"/>
              <a:t> </a:t>
            </a:r>
            <a:r>
              <a:rPr lang="en-US" altLang="de-DE" sz="2000" dirty="0" err="1" smtClean="0"/>
              <a:t>davon</a:t>
            </a:r>
            <a:r>
              <a:rPr lang="en-US" altLang="de-DE" sz="2000" dirty="0" smtClean="0"/>
              <a:t>. </a:t>
            </a:r>
          </a:p>
          <a:p>
            <a:r>
              <a:rPr lang="en-US" altLang="de-DE" sz="2000" dirty="0" err="1" smtClean="0"/>
              <a:t>Wir</a:t>
            </a:r>
            <a:r>
              <a:rPr lang="en-US" altLang="de-DE" sz="2000" dirty="0" smtClean="0"/>
              <a:t> </a:t>
            </a:r>
            <a:r>
              <a:rPr lang="en-US" altLang="de-DE" sz="2000" dirty="0" err="1" smtClean="0"/>
              <a:t>sind</a:t>
            </a:r>
            <a:r>
              <a:rPr lang="en-US" altLang="de-DE" sz="2000" dirty="0" smtClean="0"/>
              <a:t> </a:t>
            </a:r>
            <a:r>
              <a:rPr lang="en-US" altLang="de-DE" sz="2000" dirty="0" err="1" smtClean="0"/>
              <a:t>gekommen</a:t>
            </a:r>
            <a:r>
              <a:rPr lang="en-US" altLang="de-DE" sz="2000" dirty="0" smtClean="0"/>
              <a:t> um </a:t>
            </a:r>
            <a:r>
              <a:rPr lang="en-US" altLang="de-DE" sz="2000" dirty="0" err="1" smtClean="0"/>
              <a:t>Ihnen</a:t>
            </a:r>
            <a:r>
              <a:rPr lang="en-US" altLang="de-DE" sz="2000" dirty="0" smtClean="0"/>
              <a:t> </a:t>
            </a:r>
            <a:r>
              <a:rPr lang="en-US" altLang="de-DE" sz="2000" dirty="0" err="1" smtClean="0"/>
              <a:t>zu</a:t>
            </a:r>
            <a:r>
              <a:rPr lang="en-US" altLang="de-DE" sz="2000" dirty="0" smtClean="0"/>
              <a:t> </a:t>
            </a:r>
            <a:r>
              <a:rPr lang="en-US" altLang="de-DE" sz="2000" dirty="0" err="1" smtClean="0"/>
              <a:t>sagen</a:t>
            </a:r>
            <a:r>
              <a:rPr lang="en-US" altLang="de-DE" sz="2000" dirty="0" smtClean="0"/>
              <a:t>, </a:t>
            </a:r>
            <a:r>
              <a:rPr lang="en-US" altLang="de-DE" sz="2000" dirty="0" err="1" smtClean="0"/>
              <a:t>dass</a:t>
            </a:r>
            <a:r>
              <a:rPr lang="en-US" altLang="de-DE" sz="2000" dirty="0" smtClean="0"/>
              <a:t> </a:t>
            </a:r>
            <a:r>
              <a:rPr lang="en-US" altLang="de-DE" sz="2000" dirty="0" err="1" smtClean="0"/>
              <a:t>Änderung</a:t>
            </a:r>
            <a:r>
              <a:rPr lang="en-US" altLang="de-DE" sz="2000" dirty="0" smtClean="0"/>
              <a:t> </a:t>
            </a:r>
            <a:r>
              <a:rPr lang="en-US" altLang="de-DE" sz="2000" dirty="0" err="1" smtClean="0"/>
              <a:t>kommen</a:t>
            </a:r>
            <a:r>
              <a:rPr lang="en-US" altLang="de-DE" sz="2000" dirty="0" smtClean="0"/>
              <a:t> </a:t>
            </a:r>
            <a:r>
              <a:rPr lang="en-US" altLang="de-DE" sz="2000" dirty="0" err="1" smtClean="0"/>
              <a:t>wird</a:t>
            </a:r>
            <a:r>
              <a:rPr lang="en-US" altLang="de-DE" sz="2000" dirty="0" smtClean="0"/>
              <a:t>, </a:t>
            </a:r>
            <a:r>
              <a:rPr lang="en-US" altLang="de-DE" sz="2000" dirty="0" err="1" smtClean="0"/>
              <a:t>ob</a:t>
            </a:r>
            <a:r>
              <a:rPr lang="en-US" altLang="de-DE" sz="2000" dirty="0" smtClean="0"/>
              <a:t> </a:t>
            </a:r>
            <a:r>
              <a:rPr lang="en-US" altLang="de-DE" sz="2000" dirty="0" err="1" smtClean="0"/>
              <a:t>Sie</a:t>
            </a:r>
            <a:r>
              <a:rPr lang="en-US" altLang="de-DE" sz="2000" dirty="0" smtClean="0"/>
              <a:t> </a:t>
            </a:r>
            <a:r>
              <a:rPr lang="en-US" altLang="de-DE" sz="2000" dirty="0" err="1" smtClean="0"/>
              <a:t>es</a:t>
            </a:r>
            <a:r>
              <a:rPr lang="en-US" altLang="de-DE" sz="2000" dirty="0" smtClean="0"/>
              <a:t> </a:t>
            </a:r>
            <a:r>
              <a:rPr lang="en-US" altLang="de-DE" sz="2000" dirty="0" err="1" smtClean="0"/>
              <a:t>wollen</a:t>
            </a:r>
            <a:r>
              <a:rPr lang="en-US" altLang="de-DE" sz="2000" dirty="0" smtClean="0"/>
              <a:t> </a:t>
            </a:r>
            <a:r>
              <a:rPr lang="en-US" altLang="de-DE" sz="2000" dirty="0" err="1" smtClean="0"/>
              <a:t>oder</a:t>
            </a:r>
            <a:r>
              <a:rPr lang="en-US" altLang="de-DE" sz="2000" dirty="0" smtClean="0"/>
              <a:t> </a:t>
            </a:r>
            <a:r>
              <a:rPr lang="en-US" altLang="de-DE" sz="2000" dirty="0" err="1" smtClean="0"/>
              <a:t>nicht</a:t>
            </a:r>
            <a:r>
              <a:rPr lang="en-US" altLang="de-DE" sz="2000" dirty="0" smtClean="0"/>
              <a:t>. Die </a:t>
            </a:r>
            <a:r>
              <a:rPr lang="en-US" altLang="de-DE" sz="2000" dirty="0" err="1" smtClean="0"/>
              <a:t>wahre</a:t>
            </a:r>
            <a:r>
              <a:rPr lang="en-US" altLang="de-DE" sz="2000" dirty="0" smtClean="0"/>
              <a:t> </a:t>
            </a:r>
            <a:r>
              <a:rPr lang="en-US" altLang="de-DE" sz="2000" dirty="0" err="1" smtClean="0"/>
              <a:t>Macht</a:t>
            </a:r>
            <a:r>
              <a:rPr lang="en-US" altLang="de-DE" sz="2000" dirty="0" smtClean="0"/>
              <a:t> </a:t>
            </a:r>
            <a:r>
              <a:rPr lang="en-US" altLang="de-DE" sz="2000" dirty="0" err="1" smtClean="0"/>
              <a:t>liegt</a:t>
            </a:r>
            <a:r>
              <a:rPr lang="en-US" altLang="de-DE" sz="2000" dirty="0" smtClean="0"/>
              <a:t> </a:t>
            </a:r>
            <a:r>
              <a:rPr lang="en-US" altLang="de-DE" sz="2000" dirty="0" err="1" smtClean="0"/>
              <a:t>beim</a:t>
            </a:r>
            <a:r>
              <a:rPr lang="en-US" altLang="de-DE" sz="2000" dirty="0" smtClean="0"/>
              <a:t> Volk.</a:t>
            </a:r>
            <a:endParaRPr lang="de-AT" altLang="de-DE" sz="2000" dirty="0" smtClean="0"/>
          </a:p>
        </p:txBody>
      </p:sp>
      <p:sp>
        <p:nvSpPr>
          <p:cNvPr id="5" name="Textfeld 4">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6" name="Gruppieren 5">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7" name="Rechteck 6">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082C9D6F-68E1-804E-841B-3223A7442E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9" name="Gruppieren 8">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10" name="Rechteck 9">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BF9419B9-7F50-1A45-B25E-2F2B934B0E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08317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CO</a:t>
            </a:r>
            <a:r>
              <a:rPr lang="de-AT" baseline="-25000" dirty="0" smtClean="0"/>
              <a:t>2</a:t>
            </a:r>
            <a:r>
              <a:rPr lang="de-AT" dirty="0" smtClean="0"/>
              <a:t>-Budget</a:t>
            </a:r>
            <a:endParaRPr lang="de-AT" dirty="0"/>
          </a:p>
        </p:txBody>
      </p:sp>
      <p:sp>
        <p:nvSpPr>
          <p:cNvPr id="3" name="Content Placeholder 2"/>
          <p:cNvSpPr>
            <a:spLocks noGrp="1"/>
          </p:cNvSpPr>
          <p:nvPr>
            <p:ph idx="1"/>
          </p:nvPr>
        </p:nvSpPr>
        <p:spPr/>
        <p:txBody>
          <a:bodyPr>
            <a:normAutofit fontScale="92500" lnSpcReduction="20000"/>
          </a:bodyPr>
          <a:lstStyle/>
          <a:p>
            <a:pPr lvl="0"/>
            <a:r>
              <a:rPr lang="de-DE" dirty="0"/>
              <a:t>Bei derzeitigen Emissionen reicht das verbleibende CO</a:t>
            </a:r>
            <a:r>
              <a:rPr lang="de-DE" baseline="-25000" dirty="0"/>
              <a:t>2</a:t>
            </a:r>
            <a:r>
              <a:rPr lang="de-DE" dirty="0"/>
              <a:t>-Emissionsbudget der Menschheit für den 1.5-°C-Pfad für etwa 10 Jahre, für den 2-°C-Pfad für etwa 25-30 Jahre</a:t>
            </a:r>
            <a:r>
              <a:rPr lang="de-DE" dirty="0" smtClean="0"/>
              <a:t>.</a:t>
            </a:r>
            <a:r>
              <a:rPr lang="de-DE" baseline="30000" dirty="0" smtClean="0"/>
              <a:t>[</a:t>
            </a:r>
          </a:p>
          <a:p>
            <a:pPr lvl="0"/>
            <a:r>
              <a:rPr lang="de-DE" dirty="0" smtClean="0"/>
              <a:t>Danach „CO</a:t>
            </a:r>
            <a:r>
              <a:rPr lang="de-DE" baseline="-25000" dirty="0" smtClean="0"/>
              <a:t>2</a:t>
            </a:r>
            <a:r>
              <a:rPr lang="de-DE" dirty="0" smtClean="0"/>
              <a:t>-Überziehungskredit</a:t>
            </a:r>
            <a:r>
              <a:rPr lang="de-DE" dirty="0"/>
              <a:t>“, d. h. </a:t>
            </a:r>
            <a:r>
              <a:rPr lang="de-DE" dirty="0" smtClean="0"/>
              <a:t>THG müssen </a:t>
            </a:r>
            <a:r>
              <a:rPr lang="de-DE" dirty="0"/>
              <a:t>von den heute lebenden jungen Menschen unter großen Anstrengungen wieder aus der Atmosphäre entfernt werden.</a:t>
            </a:r>
            <a:r>
              <a:rPr lang="de-DE" baseline="30000" dirty="0"/>
              <a:t> </a:t>
            </a:r>
            <a:endParaRPr lang="de-DE" baseline="30000" dirty="0" smtClean="0"/>
          </a:p>
          <a:p>
            <a:pPr lvl="0"/>
            <a:r>
              <a:rPr lang="de-DE" dirty="0" smtClean="0"/>
              <a:t>Geschieht </a:t>
            </a:r>
            <a:r>
              <a:rPr lang="de-DE" dirty="0"/>
              <a:t>dies nicht, werden viele nachfolgende Generation mit den langfristigen Folgen des Klimawandels leben müssen.</a:t>
            </a:r>
            <a:endParaRPr lang="de-AT" dirty="0"/>
          </a:p>
          <a:p>
            <a:endParaRPr lang="de-AT" dirty="0"/>
          </a:p>
        </p:txBody>
      </p:sp>
      <p:sp>
        <p:nvSpPr>
          <p:cNvPr id="4" name="Textfeld 3">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5" name="Gruppieren 4">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6" name="Rechteck 5">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082C9D6F-68E1-804E-841B-3223A7442E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8" name="Gruppieren 7">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9" name="Rechteck 8">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BF9419B9-7F50-1A45-B25E-2F2B934B0E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421116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7743" y="0"/>
            <a:ext cx="4770949" cy="6161045"/>
          </a:xfrm>
          <a:prstGeom prst="rect">
            <a:avLst/>
          </a:prstGeom>
        </p:spPr>
      </p:pic>
      <p:sp>
        <p:nvSpPr>
          <p:cNvPr id="5" name="Textfeld 4">
            <a:extLst>
              <a:ext uri="{FF2B5EF4-FFF2-40B4-BE49-F238E27FC236}">
                <a16:creationId xmlns:a16="http://schemas.microsoft.com/office/drawing/2014/main" id="{A5EEF983-C5BD-0C4A-AB96-03DEAC70DF3E}"/>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6" name="Gruppieren 5">
            <a:extLst>
              <a:ext uri="{FF2B5EF4-FFF2-40B4-BE49-F238E27FC236}">
                <a16:creationId xmlns:a16="http://schemas.microsoft.com/office/drawing/2014/main" id="{5C258A43-68E6-7F4B-B557-7A35F499FC58}"/>
              </a:ext>
            </a:extLst>
          </p:cNvPr>
          <p:cNvGrpSpPr/>
          <p:nvPr/>
        </p:nvGrpSpPr>
        <p:grpSpPr>
          <a:xfrm>
            <a:off x="107504" y="6130572"/>
            <a:ext cx="672837" cy="647698"/>
            <a:chOff x="353939" y="6130572"/>
            <a:chExt cx="672837" cy="647698"/>
          </a:xfrm>
        </p:grpSpPr>
        <p:sp>
          <p:nvSpPr>
            <p:cNvPr id="7" name="Rechteck 6">
              <a:extLst>
                <a:ext uri="{FF2B5EF4-FFF2-40B4-BE49-F238E27FC236}">
                  <a16:creationId xmlns:a16="http://schemas.microsoft.com/office/drawing/2014/main" id="{290CFD25-ABC4-F948-876C-6DDAC37FE1B0}"/>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DE0AD9D-F073-8C45-A700-42D43AE6E5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9" name="Gruppieren 8">
            <a:extLst>
              <a:ext uri="{FF2B5EF4-FFF2-40B4-BE49-F238E27FC236}">
                <a16:creationId xmlns:a16="http://schemas.microsoft.com/office/drawing/2014/main" id="{0F6B79FF-ACB0-844A-98EA-604CCD275472}"/>
              </a:ext>
            </a:extLst>
          </p:cNvPr>
          <p:cNvGrpSpPr/>
          <p:nvPr/>
        </p:nvGrpSpPr>
        <p:grpSpPr>
          <a:xfrm>
            <a:off x="8214954" y="6119918"/>
            <a:ext cx="677526" cy="647698"/>
            <a:chOff x="8149073" y="6119918"/>
            <a:chExt cx="677526" cy="647698"/>
          </a:xfrm>
        </p:grpSpPr>
        <p:sp>
          <p:nvSpPr>
            <p:cNvPr id="10" name="Rechteck 9">
              <a:extLst>
                <a:ext uri="{FF2B5EF4-FFF2-40B4-BE49-F238E27FC236}">
                  <a16:creationId xmlns:a16="http://schemas.microsoft.com/office/drawing/2014/main" id="{40DDCA48-DBB2-5B46-9B7F-BDCC4AD2731F}"/>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23BCD378-477B-4D46-8AB4-CD70FAB562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3456736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10" name="Grafik 9">
            <a:extLst>
              <a:ext uri="{FF2B5EF4-FFF2-40B4-BE49-F238E27FC236}">
                <a16:creationId xmlns:a16="http://schemas.microsoft.com/office/drawing/2014/main" id="{73EDEFDA-1443-DA47-B248-9B4BBC5DD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408"/>
          <a:stretch/>
        </p:blipFill>
        <p:spPr>
          <a:xfrm>
            <a:off x="395536" y="908719"/>
            <a:ext cx="7704856" cy="5165753"/>
          </a:xfrm>
          <a:prstGeom prst="rect">
            <a:avLst/>
          </a:prstGeom>
        </p:spPr>
      </p:pic>
      <p:sp>
        <p:nvSpPr>
          <p:cNvPr id="11" name="Textfeld 10">
            <a:extLst>
              <a:ext uri="{FF2B5EF4-FFF2-40B4-BE49-F238E27FC236}">
                <a16:creationId xmlns:a16="http://schemas.microsoft.com/office/drawing/2014/main" id="{1CD2B5D4-DEB2-B64B-9D61-203E5D5350FB}"/>
              </a:ext>
            </a:extLst>
          </p:cNvPr>
          <p:cNvSpPr txBox="1"/>
          <p:nvPr/>
        </p:nvSpPr>
        <p:spPr>
          <a:xfrm>
            <a:off x="504867" y="862372"/>
            <a:ext cx="3960440" cy="646331"/>
          </a:xfrm>
          <a:prstGeom prst="rect">
            <a:avLst/>
          </a:prstGeom>
          <a:solidFill>
            <a:schemeClr val="bg1"/>
          </a:solidFill>
        </p:spPr>
        <p:txBody>
          <a:bodyPr wrap="square" rtlCol="0">
            <a:spAutoFit/>
          </a:bodyPr>
          <a:lstStyle/>
          <a:p>
            <a:r>
              <a:rPr lang="de-DE" dirty="0"/>
              <a:t>Globale Nettoemissionen</a:t>
            </a:r>
          </a:p>
          <a:p>
            <a:r>
              <a:rPr lang="de-DE" dirty="0"/>
              <a:t>Mrd. t CO</a:t>
            </a:r>
            <a:r>
              <a:rPr lang="de-DE" baseline="-25000" dirty="0"/>
              <a:t>2</a:t>
            </a:r>
            <a:r>
              <a:rPr lang="de-DE" dirty="0"/>
              <a:t> / Jahr</a:t>
            </a:r>
          </a:p>
        </p:txBody>
      </p:sp>
      <p:sp>
        <p:nvSpPr>
          <p:cNvPr id="14" name="Oval 13">
            <a:extLst>
              <a:ext uri="{FF2B5EF4-FFF2-40B4-BE49-F238E27FC236}">
                <a16:creationId xmlns:a16="http://schemas.microsoft.com/office/drawing/2014/main" id="{D19FE089-3FA9-0141-B8A5-B38CB2CF2685}"/>
              </a:ext>
            </a:extLst>
          </p:cNvPr>
          <p:cNvSpPr/>
          <p:nvPr/>
        </p:nvSpPr>
        <p:spPr>
          <a:xfrm>
            <a:off x="2843578" y="5848904"/>
            <a:ext cx="39604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A507075F-9F6A-8D46-82C4-2BBB27C99E4E}"/>
              </a:ext>
            </a:extLst>
          </p:cNvPr>
          <p:cNvSpPr txBox="1"/>
          <p:nvPr/>
        </p:nvSpPr>
        <p:spPr>
          <a:xfrm>
            <a:off x="2413066" y="1510045"/>
            <a:ext cx="6351440" cy="1323439"/>
          </a:xfrm>
          <a:prstGeom prst="rect">
            <a:avLst/>
          </a:prstGeom>
          <a:solidFill>
            <a:schemeClr val="bg1"/>
          </a:solidFill>
        </p:spPr>
        <p:txBody>
          <a:bodyPr wrap="square" rtlCol="0">
            <a:spAutoFit/>
          </a:bodyPr>
          <a:lstStyle/>
          <a:p>
            <a:r>
              <a:rPr lang="de-DE" sz="1600" dirty="0"/>
              <a:t>Emissionspfade für das 1,5°C Ziel können verschieden verlaufen, je nachdem wie stark man annimmt, dass Treibhausgase wieder aus der Atmosphäre entfernt werden können. Bei allen Pfaden wird um das Jahr 2050 ein Ausgleich zwischen Quellen und Senken erreicht (Netto-Null-Emissionen)</a:t>
            </a:r>
          </a:p>
        </p:txBody>
      </p:sp>
      <p:sp>
        <p:nvSpPr>
          <p:cNvPr id="6" name="Titel 1">
            <a:extLst>
              <a:ext uri="{FF2B5EF4-FFF2-40B4-BE49-F238E27FC236}">
                <a16:creationId xmlns:a16="http://schemas.microsoft.com/office/drawing/2014/main" id="{B774791D-852F-6742-879B-92CC9034621A}"/>
              </a:ext>
            </a:extLst>
          </p:cNvPr>
          <p:cNvSpPr txBox="1">
            <a:spLocks/>
          </p:cNvSpPr>
          <p:nvPr/>
        </p:nvSpPr>
        <p:spPr>
          <a:xfrm>
            <a:off x="611560" y="188640"/>
            <a:ext cx="792088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latin typeface="+mn-lt"/>
              </a:rPr>
              <a:t>Verbleibende Zeit und Emissionen</a:t>
            </a:r>
          </a:p>
        </p:txBody>
      </p:sp>
      <p:sp>
        <p:nvSpPr>
          <p:cNvPr id="20" name="Textfeld 19">
            <a:extLst>
              <a:ext uri="{FF2B5EF4-FFF2-40B4-BE49-F238E27FC236}">
                <a16:creationId xmlns:a16="http://schemas.microsoft.com/office/drawing/2014/main" id="{86B0FD05-6611-F042-8E61-81744F6A3DCD}"/>
              </a:ext>
            </a:extLst>
          </p:cNvPr>
          <p:cNvSpPr txBox="1"/>
          <p:nvPr/>
        </p:nvSpPr>
        <p:spPr>
          <a:xfrm>
            <a:off x="1387351" y="5178472"/>
            <a:ext cx="1871279" cy="646331"/>
          </a:xfrm>
          <a:prstGeom prst="rect">
            <a:avLst/>
          </a:prstGeom>
          <a:solidFill>
            <a:schemeClr val="bg1"/>
          </a:solidFill>
        </p:spPr>
        <p:txBody>
          <a:bodyPr wrap="square" rtlCol="0">
            <a:spAutoFit/>
          </a:bodyPr>
          <a:lstStyle/>
          <a:p>
            <a:r>
              <a:rPr lang="de-DE" sz="1200" dirty="0"/>
              <a:t>Zeitpunkt, an dem Netto-Null-Emissionen erreicht werden</a:t>
            </a:r>
          </a:p>
        </p:txBody>
      </p:sp>
      <p:cxnSp>
        <p:nvCxnSpPr>
          <p:cNvPr id="22" name="Gerade Verbindung mit Pfeil 21">
            <a:extLst>
              <a:ext uri="{FF2B5EF4-FFF2-40B4-BE49-F238E27FC236}">
                <a16:creationId xmlns:a16="http://schemas.microsoft.com/office/drawing/2014/main" id="{9D5DAC31-7664-E040-8CF3-8EB40E48CE72}"/>
              </a:ext>
            </a:extLst>
          </p:cNvPr>
          <p:cNvCxnSpPr>
            <a:cxnSpLocks/>
          </p:cNvCxnSpPr>
          <p:nvPr/>
        </p:nvCxnSpPr>
        <p:spPr>
          <a:xfrm>
            <a:off x="2322990" y="5661248"/>
            <a:ext cx="376802" cy="1635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8EF3EFF5-4DC5-D148-A447-4B8365FD48AD}"/>
              </a:ext>
            </a:extLst>
          </p:cNvPr>
          <p:cNvSpPr txBox="1"/>
          <p:nvPr/>
        </p:nvSpPr>
        <p:spPr>
          <a:xfrm>
            <a:off x="3768473" y="3739442"/>
            <a:ext cx="2045913" cy="338554"/>
          </a:xfrm>
          <a:prstGeom prst="rect">
            <a:avLst/>
          </a:prstGeom>
          <a:solidFill>
            <a:schemeClr val="bg1"/>
          </a:solidFill>
        </p:spPr>
        <p:txBody>
          <a:bodyPr wrap="square" rtlCol="0">
            <a:spAutoFit/>
          </a:bodyPr>
          <a:lstStyle/>
          <a:p>
            <a:pPr algn="r"/>
            <a:r>
              <a:rPr lang="de-DE" sz="1600" dirty="0"/>
              <a:t>Beispielpfade</a:t>
            </a:r>
          </a:p>
        </p:txBody>
      </p:sp>
      <p:grpSp>
        <p:nvGrpSpPr>
          <p:cNvPr id="21" name="Gruppieren 20">
            <a:extLst>
              <a:ext uri="{FF2B5EF4-FFF2-40B4-BE49-F238E27FC236}">
                <a16:creationId xmlns:a16="http://schemas.microsoft.com/office/drawing/2014/main" id="{81064181-76B5-4F4A-83F8-C85A91A69139}"/>
              </a:ext>
            </a:extLst>
          </p:cNvPr>
          <p:cNvGrpSpPr/>
          <p:nvPr/>
        </p:nvGrpSpPr>
        <p:grpSpPr>
          <a:xfrm>
            <a:off x="107504" y="6130572"/>
            <a:ext cx="672837" cy="647698"/>
            <a:chOff x="353939" y="6130572"/>
            <a:chExt cx="672837" cy="647698"/>
          </a:xfrm>
        </p:grpSpPr>
        <p:sp>
          <p:nvSpPr>
            <p:cNvPr id="24" name="Rechteck 23">
              <a:extLst>
                <a:ext uri="{FF2B5EF4-FFF2-40B4-BE49-F238E27FC236}">
                  <a16:creationId xmlns:a16="http://schemas.microsoft.com/office/drawing/2014/main" id="{8B9043E1-9679-AC47-8BF0-EA1B77B68F5C}"/>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A5E7652D-B83E-B945-BBFC-4C145E660D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26" name="Gruppieren 25">
            <a:extLst>
              <a:ext uri="{FF2B5EF4-FFF2-40B4-BE49-F238E27FC236}">
                <a16:creationId xmlns:a16="http://schemas.microsoft.com/office/drawing/2014/main" id="{9612F8F6-9AB5-A146-8EC3-57D07186B391}"/>
              </a:ext>
            </a:extLst>
          </p:cNvPr>
          <p:cNvGrpSpPr/>
          <p:nvPr/>
        </p:nvGrpSpPr>
        <p:grpSpPr>
          <a:xfrm>
            <a:off x="8214954" y="6119918"/>
            <a:ext cx="677526" cy="647698"/>
            <a:chOff x="8149073" y="6119918"/>
            <a:chExt cx="677526" cy="647698"/>
          </a:xfrm>
        </p:grpSpPr>
        <p:sp>
          <p:nvSpPr>
            <p:cNvPr id="31" name="Rechteck 30">
              <a:extLst>
                <a:ext uri="{FF2B5EF4-FFF2-40B4-BE49-F238E27FC236}">
                  <a16:creationId xmlns:a16="http://schemas.microsoft.com/office/drawing/2014/main" id="{71FB5BCC-395B-3945-960E-68294976BF7D}"/>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098E27F8-2A93-BC42-9F29-4728CB15CF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712708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6" name="Titel 1">
            <a:extLst>
              <a:ext uri="{FF2B5EF4-FFF2-40B4-BE49-F238E27FC236}">
                <a16:creationId xmlns:a16="http://schemas.microsoft.com/office/drawing/2014/main" id="{B774791D-852F-6742-879B-92CC9034621A}"/>
              </a:ext>
            </a:extLst>
          </p:cNvPr>
          <p:cNvSpPr txBox="1">
            <a:spLocks/>
          </p:cNvSpPr>
          <p:nvPr/>
        </p:nvSpPr>
        <p:spPr>
          <a:xfrm>
            <a:off x="0" y="116632"/>
            <a:ext cx="914400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latin typeface="+mn-lt"/>
              </a:rPr>
              <a:t>Wirkungen der Klimakrise in Österreich</a:t>
            </a:r>
          </a:p>
        </p:txBody>
      </p:sp>
      <p:pic>
        <p:nvPicPr>
          <p:cNvPr id="2" name="Grafik 1">
            <a:extLst>
              <a:ext uri="{FF2B5EF4-FFF2-40B4-BE49-F238E27FC236}">
                <a16:creationId xmlns:a16="http://schemas.microsoft.com/office/drawing/2014/main" id="{998400A4-D2BB-6341-A5EF-F90314FDFBC6}"/>
              </a:ext>
            </a:extLst>
          </p:cNvPr>
          <p:cNvPicPr>
            <a:picLocks noChangeAspect="1"/>
          </p:cNvPicPr>
          <p:nvPr/>
        </p:nvPicPr>
        <p:blipFill>
          <a:blip r:embed="rId3"/>
          <a:stretch>
            <a:fillRect/>
          </a:stretch>
        </p:blipFill>
        <p:spPr>
          <a:xfrm>
            <a:off x="1115616" y="764704"/>
            <a:ext cx="6876256" cy="5222473"/>
          </a:xfrm>
          <a:prstGeom prst="rect">
            <a:avLst/>
          </a:prstGeom>
        </p:spPr>
      </p:pic>
      <p:grpSp>
        <p:nvGrpSpPr>
          <p:cNvPr id="7" name="Gruppieren 6">
            <a:extLst>
              <a:ext uri="{FF2B5EF4-FFF2-40B4-BE49-F238E27FC236}">
                <a16:creationId xmlns:a16="http://schemas.microsoft.com/office/drawing/2014/main" id="{AF2A5121-10C1-6D4B-AA64-E63D5FAF8847}"/>
              </a:ext>
            </a:extLst>
          </p:cNvPr>
          <p:cNvGrpSpPr/>
          <p:nvPr/>
        </p:nvGrpSpPr>
        <p:grpSpPr>
          <a:xfrm>
            <a:off x="107504" y="6130572"/>
            <a:ext cx="672837" cy="647698"/>
            <a:chOff x="353939" y="6130572"/>
            <a:chExt cx="672837" cy="647698"/>
          </a:xfrm>
        </p:grpSpPr>
        <p:sp>
          <p:nvSpPr>
            <p:cNvPr id="8" name="Rechteck 7">
              <a:extLst>
                <a:ext uri="{FF2B5EF4-FFF2-40B4-BE49-F238E27FC236}">
                  <a16:creationId xmlns:a16="http://schemas.microsoft.com/office/drawing/2014/main" id="{9D6A1C4E-C7A1-6D4B-8443-693E13052C70}"/>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79717F70-171F-FD4D-AEC4-7F46DD49EA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0" name="Gruppieren 9">
            <a:extLst>
              <a:ext uri="{FF2B5EF4-FFF2-40B4-BE49-F238E27FC236}">
                <a16:creationId xmlns:a16="http://schemas.microsoft.com/office/drawing/2014/main" id="{BDAECE26-E1C0-5B4A-B3E7-D3F4707E03A6}"/>
              </a:ext>
            </a:extLst>
          </p:cNvPr>
          <p:cNvGrpSpPr/>
          <p:nvPr/>
        </p:nvGrpSpPr>
        <p:grpSpPr>
          <a:xfrm>
            <a:off x="8214954" y="6119918"/>
            <a:ext cx="677526" cy="647698"/>
            <a:chOff x="8149073" y="6119918"/>
            <a:chExt cx="677526" cy="647698"/>
          </a:xfrm>
        </p:grpSpPr>
        <p:sp>
          <p:nvSpPr>
            <p:cNvPr id="11" name="Rechteck 10">
              <a:extLst>
                <a:ext uri="{FF2B5EF4-FFF2-40B4-BE49-F238E27FC236}">
                  <a16:creationId xmlns:a16="http://schemas.microsoft.com/office/drawing/2014/main" id="{9EE593B9-3389-7B45-ACC9-F76DB03A211F}"/>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92A186DC-EE08-7144-8329-CBAE678F40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184530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4BD9B0F-E2A9-E64B-89FD-F37A99AAA18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6" name="Titel 1">
            <a:extLst>
              <a:ext uri="{FF2B5EF4-FFF2-40B4-BE49-F238E27FC236}">
                <a16:creationId xmlns:a16="http://schemas.microsoft.com/office/drawing/2014/main" id="{4C5228DB-8A76-C545-B776-47916BDEAA50}"/>
              </a:ext>
            </a:extLst>
          </p:cNvPr>
          <p:cNvSpPr txBox="1">
            <a:spLocks/>
          </p:cNvSpPr>
          <p:nvPr/>
        </p:nvSpPr>
        <p:spPr>
          <a:xfrm>
            <a:off x="0" y="159630"/>
            <a:ext cx="914400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latin typeface="+mn-lt"/>
              </a:rPr>
              <a:t>Klimaschutz in Österreich</a:t>
            </a:r>
          </a:p>
        </p:txBody>
      </p:sp>
      <p:pic>
        <p:nvPicPr>
          <p:cNvPr id="7170" name="Picture 2" descr="http://www.umweltbundesamt.at/uploads/pics/THG_Trend_90-17_01.jpg">
            <a:extLst>
              <a:ext uri="{FF2B5EF4-FFF2-40B4-BE49-F238E27FC236}">
                <a16:creationId xmlns:a16="http://schemas.microsoft.com/office/drawing/2014/main" id="{796EF905-0D8B-4F41-980C-2F02B0456C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20" y="908720"/>
            <a:ext cx="9012960" cy="469961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a:extLst>
              <a:ext uri="{FF2B5EF4-FFF2-40B4-BE49-F238E27FC236}">
                <a16:creationId xmlns:a16="http://schemas.microsoft.com/office/drawing/2014/main" id="{773E79F4-D843-9A4A-B265-475179BA5E4F}"/>
              </a:ext>
            </a:extLst>
          </p:cNvPr>
          <p:cNvGrpSpPr/>
          <p:nvPr/>
        </p:nvGrpSpPr>
        <p:grpSpPr>
          <a:xfrm>
            <a:off x="107504" y="6130572"/>
            <a:ext cx="672837" cy="647698"/>
            <a:chOff x="353939" y="6130572"/>
            <a:chExt cx="672837" cy="647698"/>
          </a:xfrm>
        </p:grpSpPr>
        <p:sp>
          <p:nvSpPr>
            <p:cNvPr id="8" name="Rechteck 7">
              <a:extLst>
                <a:ext uri="{FF2B5EF4-FFF2-40B4-BE49-F238E27FC236}">
                  <a16:creationId xmlns:a16="http://schemas.microsoft.com/office/drawing/2014/main" id="{D7C3B786-D2A7-334D-8E38-1485CD200C8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A7DD2F16-77B3-8C42-9E3C-7F776B31EE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0" name="Gruppieren 9">
            <a:extLst>
              <a:ext uri="{FF2B5EF4-FFF2-40B4-BE49-F238E27FC236}">
                <a16:creationId xmlns:a16="http://schemas.microsoft.com/office/drawing/2014/main" id="{B5E32AF6-C7F4-8143-8542-6B009BD5FE9C}"/>
              </a:ext>
            </a:extLst>
          </p:cNvPr>
          <p:cNvGrpSpPr/>
          <p:nvPr/>
        </p:nvGrpSpPr>
        <p:grpSpPr>
          <a:xfrm>
            <a:off x="8214954" y="6119918"/>
            <a:ext cx="677526" cy="647698"/>
            <a:chOff x="8149073" y="6119918"/>
            <a:chExt cx="677526" cy="647698"/>
          </a:xfrm>
        </p:grpSpPr>
        <p:sp>
          <p:nvSpPr>
            <p:cNvPr id="11" name="Rechteck 10">
              <a:extLst>
                <a:ext uri="{FF2B5EF4-FFF2-40B4-BE49-F238E27FC236}">
                  <a16:creationId xmlns:a16="http://schemas.microsoft.com/office/drawing/2014/main" id="{A1595CE3-F7B6-E643-ABD7-C587138FA088}"/>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4BBC5121-C040-DA46-8069-AE9A25AC08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279468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4BD9B0F-E2A9-E64B-89FD-F37A99AAA18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8" name="Gruppieren 7">
            <a:extLst>
              <a:ext uri="{FF2B5EF4-FFF2-40B4-BE49-F238E27FC236}">
                <a16:creationId xmlns:a16="http://schemas.microsoft.com/office/drawing/2014/main" id="{773E79F4-D843-9A4A-B265-475179BA5E4F}"/>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D7C3B786-D2A7-334D-8E38-1485CD200C8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A7DD2F16-77B3-8C42-9E3C-7F776B31EE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B5E32AF6-C7F4-8143-8542-6B009BD5FE9C}"/>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A1595CE3-F7B6-E643-ABD7-C587138FA088}"/>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4BBC5121-C040-DA46-8069-AE9A25AC08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
        <p:nvSpPr>
          <p:cNvPr id="2" name="Title 1"/>
          <p:cNvSpPr>
            <a:spLocks noGrp="1"/>
          </p:cNvSpPr>
          <p:nvPr>
            <p:ph type="title"/>
          </p:nvPr>
        </p:nvSpPr>
        <p:spPr/>
        <p:txBody>
          <a:bodyPr/>
          <a:lstStyle/>
          <a:p>
            <a:r>
              <a:rPr lang="de-AT" dirty="0" smtClean="0"/>
              <a:t>Das Österreichische THG Budget</a:t>
            </a:r>
            <a:endParaRPr lang="de-AT"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27370" y="1820611"/>
            <a:ext cx="7836318" cy="4137575"/>
          </a:xfrm>
        </p:spPr>
      </p:pic>
      <p:sp>
        <p:nvSpPr>
          <p:cNvPr id="5" name="TextBox 4"/>
          <p:cNvSpPr txBox="1"/>
          <p:nvPr/>
        </p:nvSpPr>
        <p:spPr>
          <a:xfrm>
            <a:off x="6018612" y="1384464"/>
            <a:ext cx="2592288" cy="1107996"/>
          </a:xfrm>
          <a:prstGeom prst="rect">
            <a:avLst/>
          </a:prstGeom>
          <a:noFill/>
        </p:spPr>
        <p:txBody>
          <a:bodyPr wrap="square" rtlCol="0">
            <a:spAutoFit/>
          </a:bodyPr>
          <a:lstStyle/>
          <a:p>
            <a:r>
              <a:rPr lang="de-AT" sz="2200" dirty="0" smtClean="0"/>
              <a:t>Bei konstanten Emissionen auf heutigen Niveau</a:t>
            </a:r>
            <a:endParaRPr lang="de-AT" sz="2200" dirty="0"/>
          </a:p>
        </p:txBody>
      </p:sp>
      <p:sp>
        <p:nvSpPr>
          <p:cNvPr id="6" name="TextBox 5"/>
          <p:cNvSpPr txBox="1"/>
          <p:nvPr/>
        </p:nvSpPr>
        <p:spPr>
          <a:xfrm rot="16200000">
            <a:off x="6408204" y="3316632"/>
            <a:ext cx="4680520" cy="584775"/>
          </a:xfrm>
          <a:prstGeom prst="rect">
            <a:avLst/>
          </a:prstGeom>
          <a:noFill/>
        </p:spPr>
        <p:txBody>
          <a:bodyPr wrap="square" rtlCol="0">
            <a:spAutoFit/>
          </a:bodyPr>
          <a:lstStyle/>
          <a:p>
            <a:r>
              <a:rPr lang="de-AT" sz="1600" dirty="0" smtClean="0"/>
              <a:t>Kromp-Kolb und Formayer, 2018 nauf der Basis von Daten von Steininger </a:t>
            </a:r>
            <a:endParaRPr lang="de-AT" sz="1600" b="1" dirty="0">
              <a:solidFill>
                <a:srgbClr val="FF0000"/>
              </a:solidFill>
            </a:endParaRPr>
          </a:p>
        </p:txBody>
      </p:sp>
    </p:spTree>
    <p:extLst>
      <p:ext uri="{BB962C8B-B14F-4D97-AF65-F5344CB8AC3E}">
        <p14:creationId xmlns:p14="http://schemas.microsoft.com/office/powerpoint/2010/main" val="153910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1109371"/>
            <a:ext cx="8784976" cy="463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a:extLst>
              <a:ext uri="{FF2B5EF4-FFF2-40B4-BE49-F238E27FC236}">
                <a16:creationId xmlns:a16="http://schemas.microsoft.com/office/drawing/2014/main" id="{A4BD9B0F-E2A9-E64B-89FD-F37A99AAA18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6" name="Titel 1">
            <a:extLst>
              <a:ext uri="{FF2B5EF4-FFF2-40B4-BE49-F238E27FC236}">
                <a16:creationId xmlns:a16="http://schemas.microsoft.com/office/drawing/2014/main" id="{4C5228DB-8A76-C545-B776-47916BDEAA50}"/>
              </a:ext>
            </a:extLst>
          </p:cNvPr>
          <p:cNvSpPr txBox="1">
            <a:spLocks/>
          </p:cNvSpPr>
          <p:nvPr/>
        </p:nvSpPr>
        <p:spPr>
          <a:xfrm>
            <a:off x="0" y="159630"/>
            <a:ext cx="914400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latin typeface="+mn-lt"/>
              </a:rPr>
              <a:t>Quellen der österreichischen Emissionen</a:t>
            </a:r>
          </a:p>
        </p:txBody>
      </p:sp>
      <p:grpSp>
        <p:nvGrpSpPr>
          <p:cNvPr id="7" name="Gruppieren 6">
            <a:extLst>
              <a:ext uri="{FF2B5EF4-FFF2-40B4-BE49-F238E27FC236}">
                <a16:creationId xmlns:a16="http://schemas.microsoft.com/office/drawing/2014/main" id="{D04F708C-035D-6548-9D17-0B7347CA383A}"/>
              </a:ext>
            </a:extLst>
          </p:cNvPr>
          <p:cNvGrpSpPr/>
          <p:nvPr/>
        </p:nvGrpSpPr>
        <p:grpSpPr>
          <a:xfrm>
            <a:off x="107504" y="6130572"/>
            <a:ext cx="672837" cy="647698"/>
            <a:chOff x="353939" y="6130572"/>
            <a:chExt cx="672837" cy="647698"/>
          </a:xfrm>
        </p:grpSpPr>
        <p:sp>
          <p:nvSpPr>
            <p:cNvPr id="8" name="Rechteck 7">
              <a:extLst>
                <a:ext uri="{FF2B5EF4-FFF2-40B4-BE49-F238E27FC236}">
                  <a16:creationId xmlns:a16="http://schemas.microsoft.com/office/drawing/2014/main" id="{F8C9A311-FE5E-F946-915E-348A0DD75F9E}"/>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1507E6FC-5E03-2D4B-97E8-3DA8AC1B87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0" name="Gruppieren 9">
            <a:extLst>
              <a:ext uri="{FF2B5EF4-FFF2-40B4-BE49-F238E27FC236}">
                <a16:creationId xmlns:a16="http://schemas.microsoft.com/office/drawing/2014/main" id="{3D3A81B3-69E7-BD4C-A05E-7937AA6E1CDC}"/>
              </a:ext>
            </a:extLst>
          </p:cNvPr>
          <p:cNvGrpSpPr/>
          <p:nvPr/>
        </p:nvGrpSpPr>
        <p:grpSpPr>
          <a:xfrm>
            <a:off x="8214954" y="6119918"/>
            <a:ext cx="677526" cy="647698"/>
            <a:chOff x="8149073" y="6119918"/>
            <a:chExt cx="677526" cy="647698"/>
          </a:xfrm>
        </p:grpSpPr>
        <p:sp>
          <p:nvSpPr>
            <p:cNvPr id="11" name="Rechteck 10">
              <a:extLst>
                <a:ext uri="{FF2B5EF4-FFF2-40B4-BE49-F238E27FC236}">
                  <a16:creationId xmlns:a16="http://schemas.microsoft.com/office/drawing/2014/main" id="{B624E5AC-40BF-BE46-98EC-6F50F5642B4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58FAD5AB-EBFF-F941-80FA-C3562A6006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334115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4BD9B0F-E2A9-E64B-89FD-F37A99AAA18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6" name="Titel 1">
            <a:extLst>
              <a:ext uri="{FF2B5EF4-FFF2-40B4-BE49-F238E27FC236}">
                <a16:creationId xmlns:a16="http://schemas.microsoft.com/office/drawing/2014/main" id="{4C5228DB-8A76-C545-B776-47916BDEAA50}"/>
              </a:ext>
            </a:extLst>
          </p:cNvPr>
          <p:cNvSpPr txBox="1">
            <a:spLocks/>
          </p:cNvSpPr>
          <p:nvPr/>
        </p:nvSpPr>
        <p:spPr>
          <a:xfrm>
            <a:off x="0" y="375654"/>
            <a:ext cx="914400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latin typeface="+mn-lt"/>
              </a:rPr>
              <a:t>Klimaforschung in Österreich</a:t>
            </a:r>
          </a:p>
        </p:txBody>
      </p:sp>
      <p:pic>
        <p:nvPicPr>
          <p:cNvPr id="2050" name="Picture 2" descr="CCCA Logo">
            <a:extLst>
              <a:ext uri="{FF2B5EF4-FFF2-40B4-BE49-F238E27FC236}">
                <a16:creationId xmlns:a16="http://schemas.microsoft.com/office/drawing/2014/main" id="{043C97C0-E123-6E42-BD5D-63D81634D4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500" y="1292435"/>
            <a:ext cx="3024900" cy="110913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394938D0-0375-7D45-B224-F98B7EBF33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6354" y="2661290"/>
            <a:ext cx="2455726" cy="3475162"/>
          </a:xfrm>
          <a:prstGeom prst="rect">
            <a:avLst/>
          </a:prstGeom>
        </p:spPr>
      </p:pic>
      <p:pic>
        <p:nvPicPr>
          <p:cNvPr id="3" name="Grafik 2">
            <a:extLst>
              <a:ext uri="{FF2B5EF4-FFF2-40B4-BE49-F238E27FC236}">
                <a16:creationId xmlns:a16="http://schemas.microsoft.com/office/drawing/2014/main" id="{E88B7146-B33A-9F4F-85DC-77281ED271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7511" y="2682665"/>
            <a:ext cx="2455726" cy="3201539"/>
          </a:xfrm>
          <a:prstGeom prst="rect">
            <a:avLst/>
          </a:prstGeom>
        </p:spPr>
      </p:pic>
      <p:sp>
        <p:nvSpPr>
          <p:cNvPr id="8" name="Textfeld 7">
            <a:extLst>
              <a:ext uri="{FF2B5EF4-FFF2-40B4-BE49-F238E27FC236}">
                <a16:creationId xmlns:a16="http://schemas.microsoft.com/office/drawing/2014/main" id="{83A9B72D-C115-A94E-BE9A-8306606937D1}"/>
              </a:ext>
            </a:extLst>
          </p:cNvPr>
          <p:cNvSpPr txBox="1"/>
          <p:nvPr/>
        </p:nvSpPr>
        <p:spPr>
          <a:xfrm>
            <a:off x="5292080" y="1340768"/>
            <a:ext cx="3539291" cy="4093428"/>
          </a:xfrm>
          <a:prstGeom prst="rect">
            <a:avLst/>
          </a:prstGeom>
          <a:solidFill>
            <a:schemeClr val="bg1"/>
          </a:solidFill>
        </p:spPr>
        <p:txBody>
          <a:bodyPr wrap="square" rtlCol="0">
            <a:spAutoFit/>
          </a:bodyPr>
          <a:lstStyle/>
          <a:p>
            <a:pPr marL="342900" indent="-342900" algn="just">
              <a:buFont typeface="Arial" panose="020B0604020202020204" pitchFamily="34" charset="0"/>
              <a:buChar char="•"/>
            </a:pPr>
            <a:r>
              <a:rPr lang="de-DE" sz="2000" dirty="0"/>
              <a:t>Das </a:t>
            </a:r>
            <a:r>
              <a:rPr lang="de-DE" sz="2000" b="1" dirty="0" err="1"/>
              <a:t>Climate</a:t>
            </a:r>
            <a:r>
              <a:rPr lang="de-DE" sz="2000" b="1" dirty="0"/>
              <a:t> Change </a:t>
            </a:r>
            <a:r>
              <a:rPr lang="de-DE" sz="2000" b="1" dirty="0" err="1"/>
              <a:t>Centre</a:t>
            </a:r>
            <a:r>
              <a:rPr lang="de-DE" sz="2000" b="1" dirty="0"/>
              <a:t> Austria </a:t>
            </a:r>
            <a:r>
              <a:rPr lang="de-DE" sz="2000" dirty="0"/>
              <a:t>(CCCA) gibt regelmäßig Berichte zum Wissenstand über den Klimawandel in Ö. und seine Auswirkungen heraus</a:t>
            </a:r>
          </a:p>
          <a:p>
            <a:pPr marL="342900" indent="-342900" algn="just">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Bisher wurden über 50 Maßnahmen zum Klimaschutz und zur Anpassung an den Klimawandel empfohlen</a:t>
            </a:r>
          </a:p>
          <a:p>
            <a:pPr marL="342900" indent="-342900" algn="just">
              <a:buFont typeface="Arial" panose="020B0604020202020204" pitchFamily="34" charset="0"/>
              <a:buChar char="•"/>
            </a:pPr>
            <a:endParaRPr lang="de-DE" sz="2000" dirty="0"/>
          </a:p>
        </p:txBody>
      </p:sp>
      <p:sp>
        <p:nvSpPr>
          <p:cNvPr id="9" name="Textfeld 8">
            <a:extLst>
              <a:ext uri="{FF2B5EF4-FFF2-40B4-BE49-F238E27FC236}">
                <a16:creationId xmlns:a16="http://schemas.microsoft.com/office/drawing/2014/main" id="{D5A4BD17-B810-8145-8C37-A50F6BE935D8}"/>
              </a:ext>
            </a:extLst>
          </p:cNvPr>
          <p:cNvSpPr txBox="1"/>
          <p:nvPr/>
        </p:nvSpPr>
        <p:spPr>
          <a:xfrm>
            <a:off x="5604709" y="5492207"/>
            <a:ext cx="3539291" cy="400110"/>
          </a:xfrm>
          <a:prstGeom prst="rect">
            <a:avLst/>
          </a:prstGeom>
          <a:solidFill>
            <a:schemeClr val="bg1"/>
          </a:solidFill>
        </p:spPr>
        <p:txBody>
          <a:bodyPr wrap="square" rtlCol="0">
            <a:spAutoFit/>
          </a:bodyPr>
          <a:lstStyle/>
          <a:p>
            <a:pPr algn="just"/>
            <a:r>
              <a:rPr lang="de-DE" sz="2000" dirty="0">
                <a:solidFill>
                  <a:schemeClr val="tx2"/>
                </a:solidFill>
              </a:rPr>
              <a:t>Download unter </a:t>
            </a:r>
            <a:r>
              <a:rPr lang="de-DE" sz="2000" b="1" dirty="0" err="1">
                <a:solidFill>
                  <a:schemeClr val="tx2"/>
                </a:solidFill>
              </a:rPr>
              <a:t>apcc.ac.at</a:t>
            </a:r>
            <a:endParaRPr lang="de-DE" sz="2000" b="1" dirty="0">
              <a:solidFill>
                <a:schemeClr val="tx2"/>
              </a:solidFill>
            </a:endParaRPr>
          </a:p>
        </p:txBody>
      </p:sp>
      <p:grpSp>
        <p:nvGrpSpPr>
          <p:cNvPr id="10" name="Gruppieren 9">
            <a:extLst>
              <a:ext uri="{FF2B5EF4-FFF2-40B4-BE49-F238E27FC236}">
                <a16:creationId xmlns:a16="http://schemas.microsoft.com/office/drawing/2014/main" id="{9FF0442D-0F19-0249-976D-FD9B7E3ADD35}"/>
              </a:ext>
            </a:extLst>
          </p:cNvPr>
          <p:cNvGrpSpPr/>
          <p:nvPr/>
        </p:nvGrpSpPr>
        <p:grpSpPr>
          <a:xfrm>
            <a:off x="107504" y="6130572"/>
            <a:ext cx="672837" cy="647698"/>
            <a:chOff x="353939" y="6130572"/>
            <a:chExt cx="672837" cy="647698"/>
          </a:xfrm>
        </p:grpSpPr>
        <p:sp>
          <p:nvSpPr>
            <p:cNvPr id="11" name="Rechteck 10">
              <a:extLst>
                <a:ext uri="{FF2B5EF4-FFF2-40B4-BE49-F238E27FC236}">
                  <a16:creationId xmlns:a16="http://schemas.microsoft.com/office/drawing/2014/main" id="{8DD94D84-11B3-B64D-A09C-6EE9FDE4B9F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585105B6-03A1-2A4C-A72B-B1AA046844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3" name="Gruppieren 12">
            <a:extLst>
              <a:ext uri="{FF2B5EF4-FFF2-40B4-BE49-F238E27FC236}">
                <a16:creationId xmlns:a16="http://schemas.microsoft.com/office/drawing/2014/main" id="{FECF9FC2-A0FF-614D-B346-012E68354972}"/>
              </a:ext>
            </a:extLst>
          </p:cNvPr>
          <p:cNvGrpSpPr/>
          <p:nvPr/>
        </p:nvGrpSpPr>
        <p:grpSpPr>
          <a:xfrm>
            <a:off x="8214954" y="6119918"/>
            <a:ext cx="677526" cy="647698"/>
            <a:chOff x="8149073" y="6119918"/>
            <a:chExt cx="677526" cy="647698"/>
          </a:xfrm>
        </p:grpSpPr>
        <p:sp>
          <p:nvSpPr>
            <p:cNvPr id="14" name="Rechteck 13">
              <a:extLst>
                <a:ext uri="{FF2B5EF4-FFF2-40B4-BE49-F238E27FC236}">
                  <a16:creationId xmlns:a16="http://schemas.microsoft.com/office/drawing/2014/main" id="{212D7CAC-D870-5043-8BC6-451777AF0B20}"/>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E52E850-BEDC-1247-B4F8-A01B542528D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3373976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0" y="2130425"/>
            <a:ext cx="2558923" cy="1470025"/>
          </a:xfrm>
        </p:spPr>
        <p:txBody>
          <a:bodyPr>
            <a:normAutofit fontScale="90000"/>
          </a:bodyPr>
          <a:lstStyle/>
          <a:p>
            <a:r>
              <a:rPr lang="de-DE" dirty="0"/>
              <a:t/>
            </a:r>
            <a:br>
              <a:rPr lang="de-DE" dirty="0"/>
            </a:br>
            <a:r>
              <a:rPr lang="de-DE" dirty="0"/>
              <a:t/>
            </a:r>
            <a:br>
              <a:rPr lang="de-DE" dirty="0"/>
            </a:br>
            <a:r>
              <a:rPr lang="de-DE" dirty="0"/>
              <a:t/>
            </a:r>
            <a:br>
              <a:rPr lang="de-DE" dirty="0"/>
            </a:br>
            <a:r>
              <a:rPr lang="de-DE" dirty="0"/>
              <a:t/>
            </a:r>
            <a:br>
              <a:rPr lang="de-DE" dirty="0"/>
            </a:br>
            <a:endParaRPr lang="de-DE" dirty="0"/>
          </a:p>
        </p:txBody>
      </p:sp>
      <p:pic>
        <p:nvPicPr>
          <p:cNvPr id="12" name="Grafik 11">
            <a:extLst>
              <a:ext uri="{FF2B5EF4-FFF2-40B4-BE49-F238E27FC236}">
                <a16:creationId xmlns:a16="http://schemas.microsoft.com/office/drawing/2014/main" id="{1C4A3883-F2EA-C94C-85B7-3F80F64FE4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775" y="963214"/>
            <a:ext cx="4530209" cy="4895671"/>
          </a:xfrm>
          <a:prstGeom prst="rect">
            <a:avLst/>
          </a:prstGeom>
          <a:solidFill>
            <a:schemeClr val="bg1"/>
          </a:solidFill>
        </p:spPr>
      </p:pic>
      <p:sp>
        <p:nvSpPr>
          <p:cNvPr id="8" name="Titel 1">
            <a:extLst>
              <a:ext uri="{FF2B5EF4-FFF2-40B4-BE49-F238E27FC236}">
                <a16:creationId xmlns:a16="http://schemas.microsoft.com/office/drawing/2014/main" id="{BE5D89B0-4289-8E46-850E-4189081E5DDB}"/>
              </a:ext>
            </a:extLst>
          </p:cNvPr>
          <p:cNvSpPr txBox="1">
            <a:spLocks/>
          </p:cNvSpPr>
          <p:nvPr/>
        </p:nvSpPr>
        <p:spPr>
          <a:xfrm>
            <a:off x="1297356" y="373907"/>
            <a:ext cx="6549288" cy="1002968"/>
          </a:xfrm>
          <a:prstGeom prst="rect">
            <a:avLst/>
          </a:prstGeom>
          <a:noFill/>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5300" dirty="0">
                <a:latin typeface="+mn-lt"/>
              </a:rPr>
              <a:t>Das Klimasystem: </a:t>
            </a:r>
            <a:r>
              <a:rPr lang="de-DE" sz="5300" dirty="0" smtClean="0">
                <a:latin typeface="+mn-lt"/>
              </a:rPr>
              <a:t>Abhängig vom Energiehaushalt</a:t>
            </a:r>
            <a:endParaRPr lang="de-DE" dirty="0"/>
          </a:p>
        </p:txBody>
      </p:sp>
      <p:sp>
        <p:nvSpPr>
          <p:cNvPr id="14" name="Titel 1">
            <a:extLst>
              <a:ext uri="{FF2B5EF4-FFF2-40B4-BE49-F238E27FC236}">
                <a16:creationId xmlns:a16="http://schemas.microsoft.com/office/drawing/2014/main" id="{C57987EF-3AF3-1149-9CF9-CC45600DC375}"/>
              </a:ext>
            </a:extLst>
          </p:cNvPr>
          <p:cNvSpPr txBox="1">
            <a:spLocks/>
          </p:cNvSpPr>
          <p:nvPr/>
        </p:nvSpPr>
        <p:spPr>
          <a:xfrm>
            <a:off x="7137624" y="5489654"/>
            <a:ext cx="1761345" cy="523221"/>
          </a:xfrm>
          <a:prstGeom prst="rect">
            <a:avLst/>
          </a:prstGeom>
          <a:no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000" dirty="0">
                <a:latin typeface="+mn-lt"/>
              </a:rPr>
              <a:t>Quelle: IPCC SR1,5°C, Summary </a:t>
            </a:r>
            <a:r>
              <a:rPr lang="de-DE" sz="1000" dirty="0" err="1">
                <a:latin typeface="+mn-lt"/>
              </a:rPr>
              <a:t>for</a:t>
            </a:r>
            <a:r>
              <a:rPr lang="de-DE" sz="1000" dirty="0">
                <a:latin typeface="+mn-lt"/>
              </a:rPr>
              <a:t> </a:t>
            </a:r>
            <a:r>
              <a:rPr lang="de-DE" sz="1000" dirty="0" err="1">
                <a:latin typeface="+mn-lt"/>
              </a:rPr>
              <a:t>Teachers</a:t>
            </a:r>
            <a:r>
              <a:rPr lang="de-DE" sz="1000" dirty="0">
                <a:latin typeface="+mn-lt"/>
              </a:rPr>
              <a:t> (2018)</a:t>
            </a:r>
            <a:endParaRPr lang="de-DE" sz="1000" dirty="0"/>
          </a:p>
        </p:txBody>
      </p:sp>
      <p:sp>
        <p:nvSpPr>
          <p:cNvPr id="15" name="Titel 1">
            <a:extLst>
              <a:ext uri="{FF2B5EF4-FFF2-40B4-BE49-F238E27FC236}">
                <a16:creationId xmlns:a16="http://schemas.microsoft.com/office/drawing/2014/main" id="{3979F6F4-51D5-B14F-9250-A34C72994ED6}"/>
              </a:ext>
            </a:extLst>
          </p:cNvPr>
          <p:cNvSpPr txBox="1">
            <a:spLocks/>
          </p:cNvSpPr>
          <p:nvPr/>
        </p:nvSpPr>
        <p:spPr>
          <a:xfrm>
            <a:off x="4473328" y="1484784"/>
            <a:ext cx="2664296" cy="1249482"/>
          </a:xfrm>
          <a:prstGeom prst="rect">
            <a:avLst/>
          </a:prstGeom>
          <a:noFill/>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800" dirty="0">
                <a:latin typeface="+mn-lt"/>
              </a:rPr>
              <a:t>Die von der Sonne kommende Strahlungsenergie durchdringt die Atmosphäre und trifft auf die Erdoberfläche</a:t>
            </a:r>
            <a:endParaRPr lang="de-DE" sz="1600" dirty="0"/>
          </a:p>
        </p:txBody>
      </p:sp>
      <p:sp>
        <p:nvSpPr>
          <p:cNvPr id="16" name="Titel 1">
            <a:extLst>
              <a:ext uri="{FF2B5EF4-FFF2-40B4-BE49-F238E27FC236}">
                <a16:creationId xmlns:a16="http://schemas.microsoft.com/office/drawing/2014/main" id="{68261F33-AA57-2943-8401-ECAD0DBF5475}"/>
              </a:ext>
            </a:extLst>
          </p:cNvPr>
          <p:cNvSpPr txBox="1">
            <a:spLocks/>
          </p:cNvSpPr>
          <p:nvPr/>
        </p:nvSpPr>
        <p:spPr>
          <a:xfrm>
            <a:off x="182779" y="2350968"/>
            <a:ext cx="2020691" cy="1249482"/>
          </a:xfrm>
          <a:prstGeom prst="rect">
            <a:avLst/>
          </a:prstGeom>
          <a:noFill/>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latin typeface="+mn-lt"/>
              </a:rPr>
              <a:t>Etwa ein Drittel der </a:t>
            </a:r>
            <a:r>
              <a:rPr lang="de-DE" sz="1600" dirty="0">
                <a:latin typeface="+mn-lt"/>
              </a:rPr>
              <a:t>Sonnenstrahlung wird </a:t>
            </a:r>
            <a:r>
              <a:rPr lang="de-DE" sz="1600" dirty="0" smtClean="0">
                <a:latin typeface="+mn-lt"/>
              </a:rPr>
              <a:t>von der Atmosphäre oder der Erdoberfläche zurück </a:t>
            </a:r>
            <a:r>
              <a:rPr lang="de-DE" sz="1600" dirty="0">
                <a:latin typeface="+mn-lt"/>
              </a:rPr>
              <a:t>ins Weltall reflektiert</a:t>
            </a:r>
            <a:endParaRPr lang="de-DE" sz="1400" dirty="0"/>
          </a:p>
        </p:txBody>
      </p:sp>
      <p:sp>
        <p:nvSpPr>
          <p:cNvPr id="17" name="Titel 1">
            <a:extLst>
              <a:ext uri="{FF2B5EF4-FFF2-40B4-BE49-F238E27FC236}">
                <a16:creationId xmlns:a16="http://schemas.microsoft.com/office/drawing/2014/main" id="{98AB978D-A1F1-C542-862B-B1E61150B3BE}"/>
              </a:ext>
            </a:extLst>
          </p:cNvPr>
          <p:cNvSpPr txBox="1">
            <a:spLocks/>
          </p:cNvSpPr>
          <p:nvPr/>
        </p:nvSpPr>
        <p:spPr>
          <a:xfrm>
            <a:off x="505235" y="4649453"/>
            <a:ext cx="2020691" cy="1249482"/>
          </a:xfrm>
          <a:prstGeom prst="rect">
            <a:avLst/>
          </a:prstGeom>
          <a:noFill/>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a:latin typeface="+mn-lt"/>
              </a:rPr>
              <a:t>Die Erde wird durch die Sonnenstrahlung erwärmt und emittiert Energie in Form von </a:t>
            </a:r>
            <a:r>
              <a:rPr lang="de-DE" sz="1600" dirty="0" smtClean="0">
                <a:latin typeface="+mn-lt"/>
              </a:rPr>
              <a:t>Wärme </a:t>
            </a:r>
            <a:r>
              <a:rPr lang="de-DE" sz="1600" dirty="0">
                <a:latin typeface="+mn-lt"/>
              </a:rPr>
              <a:t>teilweise zurück ins Weltall</a:t>
            </a:r>
            <a:endParaRPr lang="de-DE" sz="1400" dirty="0"/>
          </a:p>
        </p:txBody>
      </p:sp>
      <p:sp>
        <p:nvSpPr>
          <p:cNvPr id="19" name="Titel 1">
            <a:extLst>
              <a:ext uri="{FF2B5EF4-FFF2-40B4-BE49-F238E27FC236}">
                <a16:creationId xmlns:a16="http://schemas.microsoft.com/office/drawing/2014/main" id="{24699184-B151-6B46-B6CE-7FBF6C891963}"/>
              </a:ext>
            </a:extLst>
          </p:cNvPr>
          <p:cNvSpPr txBox="1">
            <a:spLocks/>
          </p:cNvSpPr>
          <p:nvPr/>
        </p:nvSpPr>
        <p:spPr>
          <a:xfrm>
            <a:off x="4619708" y="4814165"/>
            <a:ext cx="2664296" cy="1249482"/>
          </a:xfrm>
          <a:prstGeom prst="rect">
            <a:avLst/>
          </a:prstGeom>
          <a:noFill/>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800" dirty="0">
                <a:latin typeface="+mn-lt"/>
              </a:rPr>
              <a:t>Treibhausgase verhindern einen Teil der Wärmerückstrahlung, die Energie bleibt in der Atmosphäre</a:t>
            </a:r>
            <a:endParaRPr lang="de-DE" sz="1600" dirty="0"/>
          </a:p>
        </p:txBody>
      </p:sp>
      <p:sp>
        <p:nvSpPr>
          <p:cNvPr id="20" name="Textfeld 19">
            <a:extLst>
              <a:ext uri="{FF2B5EF4-FFF2-40B4-BE49-F238E27FC236}">
                <a16:creationId xmlns:a16="http://schemas.microsoft.com/office/drawing/2014/main" id="{A4C32EAD-6333-7244-BCEC-CCC235910288}"/>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5" name="Gruppieren 4">
            <a:extLst>
              <a:ext uri="{FF2B5EF4-FFF2-40B4-BE49-F238E27FC236}">
                <a16:creationId xmlns:a16="http://schemas.microsoft.com/office/drawing/2014/main" id="{306E7731-5964-F244-9CCB-A57863F113ED}"/>
              </a:ext>
            </a:extLst>
          </p:cNvPr>
          <p:cNvGrpSpPr/>
          <p:nvPr/>
        </p:nvGrpSpPr>
        <p:grpSpPr>
          <a:xfrm>
            <a:off x="107504" y="6130572"/>
            <a:ext cx="672837" cy="647698"/>
            <a:chOff x="353939" y="6130572"/>
            <a:chExt cx="672837" cy="647698"/>
          </a:xfrm>
        </p:grpSpPr>
        <p:sp>
          <p:nvSpPr>
            <p:cNvPr id="18" name="Rechteck 17">
              <a:extLst>
                <a:ext uri="{FF2B5EF4-FFF2-40B4-BE49-F238E27FC236}">
                  <a16:creationId xmlns:a16="http://schemas.microsoft.com/office/drawing/2014/main" id="{4679591C-219F-8C41-9956-20501322DEBB}"/>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08EAB58D-DC7A-8942-B676-FF3D2D9BA7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4" name="Gruppieren 3">
            <a:extLst>
              <a:ext uri="{FF2B5EF4-FFF2-40B4-BE49-F238E27FC236}">
                <a16:creationId xmlns:a16="http://schemas.microsoft.com/office/drawing/2014/main" id="{5EBB25DA-75A9-614F-8CA5-7C2E01342B80}"/>
              </a:ext>
            </a:extLst>
          </p:cNvPr>
          <p:cNvGrpSpPr/>
          <p:nvPr/>
        </p:nvGrpSpPr>
        <p:grpSpPr>
          <a:xfrm>
            <a:off x="8214954" y="6119918"/>
            <a:ext cx="677526" cy="647698"/>
            <a:chOff x="8149073" y="6119918"/>
            <a:chExt cx="677526" cy="647698"/>
          </a:xfrm>
        </p:grpSpPr>
        <p:sp>
          <p:nvSpPr>
            <p:cNvPr id="3" name="Rechteck 2">
              <a:extLst>
                <a:ext uri="{FF2B5EF4-FFF2-40B4-BE49-F238E27FC236}">
                  <a16:creationId xmlns:a16="http://schemas.microsoft.com/office/drawing/2014/main" id="{E9D21946-D5E9-A64F-B382-6BAA231D64E7}"/>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5A9A1C81-F3E0-9747-9C7E-F889A740BA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33423249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1680" y="1114244"/>
            <a:ext cx="4936300" cy="4913180"/>
          </a:xfrm>
          <a:prstGeom prst="rect">
            <a:avLst/>
          </a:prstGeom>
        </p:spPr>
      </p:pic>
      <p:sp>
        <p:nvSpPr>
          <p:cNvPr id="7" name="Textfeld 6">
            <a:extLst>
              <a:ext uri="{FF2B5EF4-FFF2-40B4-BE49-F238E27FC236}">
                <a16:creationId xmlns:a16="http://schemas.microsoft.com/office/drawing/2014/main" id="{26062748-C104-8E4D-A2F7-9072E5D73A9F}"/>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4" name="Titel 1">
            <a:extLst>
              <a:ext uri="{FF2B5EF4-FFF2-40B4-BE49-F238E27FC236}">
                <a16:creationId xmlns:a16="http://schemas.microsoft.com/office/drawing/2014/main" id="{8D5C9625-BD4B-8E46-B438-E36A8D9C320B}"/>
              </a:ext>
            </a:extLst>
          </p:cNvPr>
          <p:cNvSpPr txBox="1">
            <a:spLocks/>
          </p:cNvSpPr>
          <p:nvPr/>
        </p:nvSpPr>
        <p:spPr>
          <a:xfrm>
            <a:off x="0" y="375654"/>
            <a:ext cx="9144000" cy="73859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latin typeface="+mn-lt"/>
              </a:rPr>
              <a:t>Nachhaltige Entwicklungsziele</a:t>
            </a:r>
          </a:p>
        </p:txBody>
      </p:sp>
      <p:sp>
        <p:nvSpPr>
          <p:cNvPr id="2" name="Textfeld 1">
            <a:extLst>
              <a:ext uri="{FF2B5EF4-FFF2-40B4-BE49-F238E27FC236}">
                <a16:creationId xmlns:a16="http://schemas.microsoft.com/office/drawing/2014/main" id="{4474C049-2259-BC43-9473-C24858FC1F03}"/>
              </a:ext>
            </a:extLst>
          </p:cNvPr>
          <p:cNvSpPr txBox="1"/>
          <p:nvPr/>
        </p:nvSpPr>
        <p:spPr>
          <a:xfrm>
            <a:off x="107504" y="4842103"/>
            <a:ext cx="2836666" cy="1200329"/>
          </a:xfrm>
          <a:prstGeom prst="rect">
            <a:avLst/>
          </a:prstGeom>
          <a:noFill/>
        </p:spPr>
        <p:txBody>
          <a:bodyPr wrap="square" rtlCol="0">
            <a:spAutoFit/>
          </a:bodyPr>
          <a:lstStyle/>
          <a:p>
            <a:r>
              <a:rPr lang="de-DE" dirty="0"/>
              <a:t>Klima ist nur ein </a:t>
            </a:r>
            <a:r>
              <a:rPr lang="de-DE" dirty="0" smtClean="0"/>
              <a:t/>
            </a:r>
            <a:br>
              <a:rPr lang="de-DE" dirty="0" smtClean="0"/>
            </a:br>
            <a:r>
              <a:rPr lang="de-DE" dirty="0" smtClean="0"/>
              <a:t>Aspekt von </a:t>
            </a:r>
            <a:r>
              <a:rPr lang="de-DE" dirty="0"/>
              <a:t>vielen, </a:t>
            </a:r>
            <a:r>
              <a:rPr lang="de-DE" dirty="0" smtClean="0"/>
              <a:t/>
            </a:r>
            <a:br>
              <a:rPr lang="de-DE" dirty="0" smtClean="0"/>
            </a:br>
            <a:r>
              <a:rPr lang="de-DE" dirty="0" smtClean="0"/>
              <a:t>hat </a:t>
            </a:r>
            <a:r>
              <a:rPr lang="de-DE" dirty="0"/>
              <a:t>aber zahlreiche </a:t>
            </a:r>
            <a:r>
              <a:rPr lang="de-DE" dirty="0" smtClean="0"/>
              <a:t>Wechselwirkungen!</a:t>
            </a:r>
            <a:endParaRPr lang="de-DE" dirty="0"/>
          </a:p>
        </p:txBody>
      </p:sp>
      <p:grpSp>
        <p:nvGrpSpPr>
          <p:cNvPr id="8" name="Gruppieren 7">
            <a:extLst>
              <a:ext uri="{FF2B5EF4-FFF2-40B4-BE49-F238E27FC236}">
                <a16:creationId xmlns:a16="http://schemas.microsoft.com/office/drawing/2014/main" id="{4FD0687F-EB16-0741-BE4A-F6650A644AF5}"/>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FE960577-7F42-284F-8E5F-B18C305F5646}"/>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F86ACE1F-F1B7-C540-B329-A0EFA9BB04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FFB28DEE-4E8C-7F46-BA84-E7DC5B97A187}"/>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73031DF3-AB4A-4F44-8405-7E2F103AD096}"/>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FCB4C74D-070C-8745-AF52-B320598275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
        <p:nvSpPr>
          <p:cNvPr id="3" name="Trapez 2">
            <a:extLst>
              <a:ext uri="{FF2B5EF4-FFF2-40B4-BE49-F238E27FC236}">
                <a16:creationId xmlns:a16="http://schemas.microsoft.com/office/drawing/2014/main" id="{B991F1DF-3B93-B24C-908F-502708F8A76B}"/>
              </a:ext>
            </a:extLst>
          </p:cNvPr>
          <p:cNvSpPr/>
          <p:nvPr/>
        </p:nvSpPr>
        <p:spPr>
          <a:xfrm rot="5033823">
            <a:off x="1895924" y="3115335"/>
            <a:ext cx="922719" cy="1207147"/>
          </a:xfrm>
          <a:prstGeom prst="trapezoi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510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Was kann ich tun?</a:t>
            </a:r>
          </a:p>
        </p:txBody>
      </p:sp>
      <p:sp>
        <p:nvSpPr>
          <p:cNvPr id="7" name="Textfeld 6">
            <a:extLst>
              <a:ext uri="{FF2B5EF4-FFF2-40B4-BE49-F238E27FC236}">
                <a16:creationId xmlns:a16="http://schemas.microsoft.com/office/drawing/2014/main" id="{C7763AB3-32EE-8046-B8AA-E3596FCDBFCD}"/>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2" name="Grafik 1">
            <a:extLst>
              <a:ext uri="{FF2B5EF4-FFF2-40B4-BE49-F238E27FC236}">
                <a16:creationId xmlns:a16="http://schemas.microsoft.com/office/drawing/2014/main" id="{65B485B5-5598-274F-A678-A8EC54D171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1765" y="2996952"/>
            <a:ext cx="5252235" cy="2601898"/>
          </a:xfrm>
          <a:prstGeom prst="rect">
            <a:avLst/>
          </a:prstGeom>
        </p:spPr>
      </p:pic>
      <p:sp>
        <p:nvSpPr>
          <p:cNvPr id="6" name="Inhaltsplatzhalter 5"/>
          <p:cNvSpPr>
            <a:spLocks noGrp="1"/>
          </p:cNvSpPr>
          <p:nvPr>
            <p:ph idx="1"/>
          </p:nvPr>
        </p:nvSpPr>
        <p:spPr>
          <a:xfrm>
            <a:off x="416225" y="1639341"/>
            <a:ext cx="8229600" cy="4525963"/>
          </a:xfrm>
        </p:spPr>
        <p:txBody>
          <a:bodyPr>
            <a:normAutofit fontScale="92500" lnSpcReduction="10000"/>
          </a:bodyPr>
          <a:lstStyle/>
          <a:p>
            <a:pPr>
              <a:buFont typeface="Wingdings" pitchFamily="2" charset="2"/>
              <a:buChar char="§"/>
            </a:pPr>
            <a:r>
              <a:rPr lang="de-AT" sz="2600" dirty="0" smtClean="0"/>
              <a:t>Erneuerbare Energien einsetzen (z.B. an crowd funding Aktionen beteiligen)</a:t>
            </a:r>
            <a:endParaRPr lang="de-AT" sz="2600" dirty="0"/>
          </a:p>
          <a:p>
            <a:pPr>
              <a:buFont typeface="Wingdings" pitchFamily="2" charset="2"/>
              <a:buChar char="§"/>
            </a:pPr>
            <a:r>
              <a:rPr lang="de-AT" sz="2600" dirty="0" smtClean="0"/>
              <a:t>Energieeffizienz steigern (z.B. mehr Personen in einem Auto)</a:t>
            </a:r>
            <a:endParaRPr lang="de-AT" sz="2600" dirty="0"/>
          </a:p>
          <a:p>
            <a:pPr>
              <a:buFont typeface="Wingdings" pitchFamily="2" charset="2"/>
              <a:buChar char="§"/>
            </a:pPr>
            <a:r>
              <a:rPr lang="de-AT" sz="2600" dirty="0" smtClean="0"/>
              <a:t>Nicht-Energieemissionen senken (z.B. durch reduzierten Fleischkonsum)</a:t>
            </a:r>
            <a:endParaRPr lang="de-AT" sz="2600" dirty="0"/>
          </a:p>
          <a:p>
            <a:pPr>
              <a:buFont typeface="Wingdings" pitchFamily="2" charset="2"/>
              <a:buChar char="§"/>
            </a:pPr>
            <a:r>
              <a:rPr lang="de-AT" sz="2600" dirty="0"/>
              <a:t>Bedarf senken </a:t>
            </a:r>
            <a:r>
              <a:rPr lang="de-AT" sz="2600" dirty="0" smtClean="0"/>
              <a:t>(z.B. durch </a:t>
            </a:r>
            <a:br>
              <a:rPr lang="de-AT" sz="2600" dirty="0" smtClean="0"/>
            </a:br>
            <a:r>
              <a:rPr lang="de-AT" sz="2600" dirty="0" smtClean="0"/>
              <a:t>mehr Genügsamkeit</a:t>
            </a:r>
            <a:r>
              <a:rPr lang="de-AT" sz="2400" dirty="0" smtClean="0"/>
              <a:t>)</a:t>
            </a:r>
          </a:p>
          <a:p>
            <a:pPr>
              <a:buFont typeface="Wingdings" pitchFamily="2" charset="2"/>
              <a:buChar char="§"/>
            </a:pPr>
            <a:endParaRPr lang="de-AT" sz="2400" dirty="0"/>
          </a:p>
          <a:p>
            <a:pPr>
              <a:buFont typeface="Wingdings" pitchFamily="2" charset="2"/>
              <a:buChar char="§"/>
            </a:pPr>
            <a:r>
              <a:rPr lang="de-AT" sz="2400" dirty="0" smtClean="0"/>
              <a:t>Druck auf die Politik machen</a:t>
            </a:r>
            <a:endParaRPr lang="de-AT" sz="2400" dirty="0"/>
          </a:p>
          <a:p>
            <a:pPr>
              <a:buFont typeface="Wingdings" pitchFamily="2" charset="2"/>
              <a:buChar char="§"/>
            </a:pPr>
            <a:endParaRPr lang="de-AT" sz="2400" dirty="0"/>
          </a:p>
          <a:p>
            <a:pPr>
              <a:buFont typeface="Wingdings" pitchFamily="2" charset="2"/>
              <a:buChar char="§"/>
            </a:pPr>
            <a:r>
              <a:rPr lang="de-AT" sz="2400" dirty="0"/>
              <a:t>Weitere Tipps:</a:t>
            </a:r>
          </a:p>
          <a:p>
            <a:pPr marL="0" indent="0">
              <a:buNone/>
            </a:pPr>
            <a:r>
              <a:rPr lang="de-AT" sz="2400" dirty="0">
                <a:hlinkClick r:id="rId4"/>
              </a:rPr>
              <a:t>https://</a:t>
            </a:r>
            <a:r>
              <a:rPr lang="de-AT" sz="2400" dirty="0" err="1">
                <a:hlinkClick r:id="rId4"/>
              </a:rPr>
              <a:t>www.un.org</a:t>
            </a:r>
            <a:r>
              <a:rPr lang="de-AT" sz="2400" dirty="0">
                <a:hlinkClick r:id="rId4"/>
              </a:rPr>
              <a:t>/</a:t>
            </a:r>
            <a:r>
              <a:rPr lang="de-AT" sz="2400" dirty="0" err="1">
                <a:hlinkClick r:id="rId4"/>
              </a:rPr>
              <a:t>sustainabledevelopment</a:t>
            </a:r>
            <a:r>
              <a:rPr lang="de-AT" sz="2400" dirty="0">
                <a:hlinkClick r:id="rId4"/>
              </a:rPr>
              <a:t>/</a:t>
            </a:r>
            <a:r>
              <a:rPr lang="de-AT" sz="2400" dirty="0" err="1">
                <a:hlinkClick r:id="rId4"/>
              </a:rPr>
              <a:t>takeaction</a:t>
            </a:r>
            <a:r>
              <a:rPr lang="de-AT" sz="2400" dirty="0">
                <a:hlinkClick r:id="rId4"/>
              </a:rPr>
              <a:t>/</a:t>
            </a:r>
            <a:endParaRPr lang="de-AT" sz="2400" dirty="0"/>
          </a:p>
          <a:p>
            <a:endParaRPr lang="de-AT" dirty="0"/>
          </a:p>
        </p:txBody>
      </p:sp>
      <p:grpSp>
        <p:nvGrpSpPr>
          <p:cNvPr id="8" name="Gruppieren 7">
            <a:extLst>
              <a:ext uri="{FF2B5EF4-FFF2-40B4-BE49-F238E27FC236}">
                <a16:creationId xmlns:a16="http://schemas.microsoft.com/office/drawing/2014/main" id="{06FC37C0-5321-3E48-A829-67A779BB85ED}"/>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EBE2EB6B-F41F-E54B-97CB-27C2F5BF4AD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EE33ADD-B98C-554F-A50E-6B83A7E434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E0816DA1-D42C-5640-B3B5-F724A23A3991}"/>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3D97228B-1317-474D-B226-F71BABCAF032}"/>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87EC872D-9B05-234D-A60C-1768801C09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76601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lstStyle/>
          <a:p>
            <a:r>
              <a:rPr lang="de-AT" dirty="0" smtClean="0"/>
              <a:t>Ernährungswende wesentlich</a:t>
            </a:r>
            <a:endParaRPr lang="de-AT" dirty="0"/>
          </a:p>
        </p:txBody>
      </p:sp>
      <p:sp>
        <p:nvSpPr>
          <p:cNvPr id="3" name="Content Placeholder 2"/>
          <p:cNvSpPr>
            <a:spLocks noGrp="1"/>
          </p:cNvSpPr>
          <p:nvPr>
            <p:ph idx="1"/>
          </p:nvPr>
        </p:nvSpPr>
        <p:spPr>
          <a:xfrm>
            <a:off x="457200" y="1279301"/>
            <a:ext cx="8229600" cy="4525963"/>
          </a:xfrm>
        </p:spPr>
        <p:txBody>
          <a:bodyPr>
            <a:noAutofit/>
          </a:bodyPr>
          <a:lstStyle/>
          <a:p>
            <a:r>
              <a:rPr lang="de-DE" sz="2800" dirty="0" smtClean="0"/>
              <a:t>Nachhaltige </a:t>
            </a:r>
            <a:r>
              <a:rPr lang="de-DE" sz="2800" dirty="0"/>
              <a:t>Ernährung mit </a:t>
            </a:r>
            <a:r>
              <a:rPr lang="de-DE" sz="2800" dirty="0" smtClean="0"/>
              <a:t>weniger Fisch-</a:t>
            </a:r>
            <a:r>
              <a:rPr lang="de-DE" sz="2800" dirty="0"/>
              <a:t>, Fleisch- und </a:t>
            </a:r>
            <a:r>
              <a:rPr lang="de-DE" sz="2800" dirty="0" smtClean="0"/>
              <a:t>Milchkonsum</a:t>
            </a:r>
          </a:p>
          <a:p>
            <a:r>
              <a:rPr lang="de-DE" sz="2800" dirty="0" smtClean="0"/>
              <a:t>Neuausrichtung </a:t>
            </a:r>
            <a:r>
              <a:rPr lang="de-DE" sz="2800" dirty="0"/>
              <a:t>der Landwirtschaft auf ressourcenschonende </a:t>
            </a:r>
            <a:r>
              <a:rPr lang="de-DE" sz="2800" dirty="0" smtClean="0"/>
              <a:t>Lebensmittelproduktion</a:t>
            </a:r>
          </a:p>
          <a:p>
            <a:r>
              <a:rPr lang="de-DE" sz="2800" dirty="0" smtClean="0">
                <a:sym typeface="Wingdings" panose="05000000000000000000" pitchFamily="2" charset="2"/>
              </a:rPr>
              <a:t> </a:t>
            </a:r>
            <a:r>
              <a:rPr lang="de-DE" sz="2800" dirty="0" smtClean="0"/>
              <a:t>Schutz </a:t>
            </a:r>
            <a:r>
              <a:rPr lang="de-DE" sz="2800" dirty="0"/>
              <a:t>des Klimas, der Land- und Meeresökosysteme </a:t>
            </a:r>
            <a:endParaRPr lang="de-DE" sz="2800" dirty="0" smtClean="0"/>
          </a:p>
          <a:p>
            <a:r>
              <a:rPr lang="de-DE" sz="2800" dirty="0" smtClean="0"/>
              <a:t>Nutztierhaltung: auf 4/5 der landwirtschaftlichen </a:t>
            </a:r>
            <a:r>
              <a:rPr lang="de-DE" sz="2800" dirty="0"/>
              <a:t>Nutzfläche </a:t>
            </a:r>
            <a:r>
              <a:rPr lang="de-DE" sz="2800" dirty="0" smtClean="0"/>
              <a:t>&lt;1/5 der </a:t>
            </a:r>
            <a:r>
              <a:rPr lang="de-DE" sz="2800" dirty="0"/>
              <a:t>weltweit konsumierten </a:t>
            </a:r>
            <a:r>
              <a:rPr lang="de-DE" sz="2800" dirty="0" smtClean="0"/>
              <a:t>Kalorien</a:t>
            </a:r>
            <a:endParaRPr lang="de-DE" sz="2800" baseline="30000" dirty="0" smtClean="0"/>
          </a:p>
          <a:p>
            <a:r>
              <a:rPr lang="de-DE" sz="2800" dirty="0" smtClean="0"/>
              <a:t>Plus erheblichen </a:t>
            </a:r>
            <a:r>
              <a:rPr lang="de-DE" sz="2800" dirty="0"/>
              <a:t>Anteil am Ausstoß klimaschädlicher Treibhausgase</a:t>
            </a:r>
            <a:endParaRPr lang="de-AT" sz="2800" dirty="0"/>
          </a:p>
        </p:txBody>
      </p:sp>
      <p:sp>
        <p:nvSpPr>
          <p:cNvPr id="5" name="Textfeld 4">
            <a:extLst>
              <a:ext uri="{FF2B5EF4-FFF2-40B4-BE49-F238E27FC236}">
                <a16:creationId xmlns:a16="http://schemas.microsoft.com/office/drawing/2014/main" id="{C7763AB3-32EE-8046-B8AA-E3596FCDBFCD}"/>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6" name="Gruppieren 5">
            <a:extLst>
              <a:ext uri="{FF2B5EF4-FFF2-40B4-BE49-F238E27FC236}">
                <a16:creationId xmlns:a16="http://schemas.microsoft.com/office/drawing/2014/main" id="{06FC37C0-5321-3E48-A829-67A779BB85ED}"/>
              </a:ext>
            </a:extLst>
          </p:cNvPr>
          <p:cNvGrpSpPr/>
          <p:nvPr/>
        </p:nvGrpSpPr>
        <p:grpSpPr>
          <a:xfrm>
            <a:off x="107504" y="6130572"/>
            <a:ext cx="672837" cy="647698"/>
            <a:chOff x="353939" y="6130572"/>
            <a:chExt cx="672837" cy="647698"/>
          </a:xfrm>
        </p:grpSpPr>
        <p:sp>
          <p:nvSpPr>
            <p:cNvPr id="7" name="Rechteck 6">
              <a:extLst>
                <a:ext uri="{FF2B5EF4-FFF2-40B4-BE49-F238E27FC236}">
                  <a16:creationId xmlns:a16="http://schemas.microsoft.com/office/drawing/2014/main" id="{EBE2EB6B-F41F-E54B-97CB-27C2F5BF4AD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EE33ADD-B98C-554F-A50E-6B83A7E434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9" name="Gruppieren 8">
            <a:extLst>
              <a:ext uri="{FF2B5EF4-FFF2-40B4-BE49-F238E27FC236}">
                <a16:creationId xmlns:a16="http://schemas.microsoft.com/office/drawing/2014/main" id="{E0816DA1-D42C-5640-B3B5-F724A23A3991}"/>
              </a:ext>
            </a:extLst>
          </p:cNvPr>
          <p:cNvGrpSpPr/>
          <p:nvPr/>
        </p:nvGrpSpPr>
        <p:grpSpPr>
          <a:xfrm>
            <a:off x="8214954" y="6119918"/>
            <a:ext cx="677526" cy="647698"/>
            <a:chOff x="8149073" y="6119918"/>
            <a:chExt cx="677526" cy="647698"/>
          </a:xfrm>
        </p:grpSpPr>
        <p:sp>
          <p:nvSpPr>
            <p:cNvPr id="10" name="Rechteck 9">
              <a:extLst>
                <a:ext uri="{FF2B5EF4-FFF2-40B4-BE49-F238E27FC236}">
                  <a16:creationId xmlns:a16="http://schemas.microsoft.com/office/drawing/2014/main" id="{3D97228B-1317-474D-B226-F71BABCAF032}"/>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7EC872D-9B05-234D-A60C-1768801C09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521078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450827" y="119899"/>
            <a:ext cx="432048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a:extLst>
              <a:ext uri="{FF2B5EF4-FFF2-40B4-BE49-F238E27FC236}">
                <a16:creationId xmlns:a16="http://schemas.microsoft.com/office/drawing/2014/main" id="{7C1C64C2-F3A1-F048-87B3-088C131D864F}"/>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4" name="Gruppieren 3">
            <a:extLst>
              <a:ext uri="{FF2B5EF4-FFF2-40B4-BE49-F238E27FC236}">
                <a16:creationId xmlns:a16="http://schemas.microsoft.com/office/drawing/2014/main" id="{4DEEC560-93E4-9146-B4BC-EED407748731}"/>
              </a:ext>
            </a:extLst>
          </p:cNvPr>
          <p:cNvGrpSpPr/>
          <p:nvPr/>
        </p:nvGrpSpPr>
        <p:grpSpPr>
          <a:xfrm>
            <a:off x="107504" y="6130572"/>
            <a:ext cx="672837" cy="647698"/>
            <a:chOff x="353939" y="6130572"/>
            <a:chExt cx="672837" cy="647698"/>
          </a:xfrm>
        </p:grpSpPr>
        <p:sp>
          <p:nvSpPr>
            <p:cNvPr id="5" name="Rechteck 4">
              <a:extLst>
                <a:ext uri="{FF2B5EF4-FFF2-40B4-BE49-F238E27FC236}">
                  <a16:creationId xmlns:a16="http://schemas.microsoft.com/office/drawing/2014/main" id="{8F5B38EC-ED58-AD40-B448-E28BBBA80A82}"/>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DD6D6F02-346E-0D4F-AEAD-C7F97EEF1D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8" name="Gruppieren 7">
            <a:extLst>
              <a:ext uri="{FF2B5EF4-FFF2-40B4-BE49-F238E27FC236}">
                <a16:creationId xmlns:a16="http://schemas.microsoft.com/office/drawing/2014/main" id="{21829FAA-50CB-2043-905E-699496AF8203}"/>
              </a:ext>
            </a:extLst>
          </p:cNvPr>
          <p:cNvGrpSpPr/>
          <p:nvPr/>
        </p:nvGrpSpPr>
        <p:grpSpPr>
          <a:xfrm>
            <a:off x="8214954" y="6119918"/>
            <a:ext cx="677526" cy="647698"/>
            <a:chOff x="8149073" y="6119918"/>
            <a:chExt cx="677526" cy="647698"/>
          </a:xfrm>
        </p:grpSpPr>
        <p:sp>
          <p:nvSpPr>
            <p:cNvPr id="9" name="Rechteck 8">
              <a:extLst>
                <a:ext uri="{FF2B5EF4-FFF2-40B4-BE49-F238E27FC236}">
                  <a16:creationId xmlns:a16="http://schemas.microsoft.com/office/drawing/2014/main" id="{F4B3FBAE-3B27-AE49-8143-5BB0DEC9E22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239E7917-43F2-094C-B95B-F9AED16EE4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44465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39067" y="1556792"/>
            <a:ext cx="9144000" cy="4014439"/>
          </a:xfrm>
          <a:prstGeom prst="rect">
            <a:avLst/>
          </a:prstGeom>
          <a:ln>
            <a:noFill/>
          </a:ln>
        </p:spPr>
      </p:pic>
      <p:sp>
        <p:nvSpPr>
          <p:cNvPr id="2" name="Inhaltsplatzhalter 1"/>
          <p:cNvSpPr>
            <a:spLocks noGrp="1"/>
          </p:cNvSpPr>
          <p:nvPr>
            <p:ph idx="1"/>
          </p:nvPr>
        </p:nvSpPr>
        <p:spPr/>
        <p:txBody>
          <a:bodyPr>
            <a:normAutofit/>
          </a:bodyPr>
          <a:lstStyle/>
          <a:p>
            <a:pPr marL="0" indent="0" algn="ctr">
              <a:buNone/>
            </a:pPr>
            <a:endParaRPr lang="de-AT" dirty="0"/>
          </a:p>
          <a:p>
            <a:pPr marL="0" indent="0" algn="ctr">
              <a:buNone/>
            </a:pPr>
            <a:endParaRPr lang="de-AT" dirty="0"/>
          </a:p>
          <a:p>
            <a:pPr marL="0" indent="0" algn="ctr">
              <a:buNone/>
            </a:pPr>
            <a:endParaRPr lang="de-AT" dirty="0"/>
          </a:p>
        </p:txBody>
      </p:sp>
      <p:sp>
        <p:nvSpPr>
          <p:cNvPr id="6" name="Textfeld 5">
            <a:extLst>
              <a:ext uri="{FF2B5EF4-FFF2-40B4-BE49-F238E27FC236}">
                <a16:creationId xmlns:a16="http://schemas.microsoft.com/office/drawing/2014/main" id="{6C60B0A7-EFBB-1140-B7EF-81FC17F3695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7" name="Grafik 6">
            <a:extLst>
              <a:ext uri="{FF2B5EF4-FFF2-40B4-BE49-F238E27FC236}">
                <a16:creationId xmlns:a16="http://schemas.microsoft.com/office/drawing/2014/main" id="{94966069-0D74-2543-BACE-491499545F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477625" y="12865"/>
            <a:ext cx="1474657" cy="1474657"/>
          </a:xfrm>
          <a:prstGeom prst="rect">
            <a:avLst/>
          </a:prstGeom>
        </p:spPr>
      </p:pic>
      <p:grpSp>
        <p:nvGrpSpPr>
          <p:cNvPr id="8" name="Gruppieren 7">
            <a:extLst>
              <a:ext uri="{FF2B5EF4-FFF2-40B4-BE49-F238E27FC236}">
                <a16:creationId xmlns:a16="http://schemas.microsoft.com/office/drawing/2014/main" id="{1695B148-0D7F-D945-BFB3-480D55AD955E}"/>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8DA4F88B-6EDE-E846-AD21-D70217E1276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2D849BE7-FA61-C64E-832D-831364E7AE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9FF33304-2CF2-6D43-B01D-A14AD7FC3FD0}"/>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9991592A-1EC1-DB4B-9644-9C36F3FAE801}"/>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FA767FC-3D72-604F-9D39-461CE47C91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pic>
        <p:nvPicPr>
          <p:cNvPr id="14" name="Grafik 13">
            <a:extLst>
              <a:ext uri="{FF2B5EF4-FFF2-40B4-BE49-F238E27FC236}">
                <a16:creationId xmlns:a16="http://schemas.microsoft.com/office/drawing/2014/main" id="{94966069-0D74-2543-BACE-491499545F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64003" y="12865"/>
            <a:ext cx="1474657" cy="1474657"/>
          </a:xfrm>
          <a:prstGeom prst="rect">
            <a:avLst/>
          </a:prstGeom>
        </p:spPr>
      </p:pic>
    </p:spTree>
    <p:extLst>
      <p:ext uri="{BB962C8B-B14F-4D97-AF65-F5344CB8AC3E}">
        <p14:creationId xmlns:p14="http://schemas.microsoft.com/office/powerpoint/2010/main" val="1959850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Scientists 4 Future</a:t>
            </a:r>
            <a:endParaRPr lang="de-AT" dirty="0"/>
          </a:p>
        </p:txBody>
      </p:sp>
      <p:sp>
        <p:nvSpPr>
          <p:cNvPr id="3" name="Content Placeholder 2"/>
          <p:cNvSpPr>
            <a:spLocks noGrp="1"/>
          </p:cNvSpPr>
          <p:nvPr>
            <p:ph idx="1"/>
          </p:nvPr>
        </p:nvSpPr>
        <p:spPr/>
        <p:txBody>
          <a:bodyPr>
            <a:normAutofit fontScale="92500" lnSpcReduction="20000"/>
          </a:bodyPr>
          <a:lstStyle/>
          <a:p>
            <a:r>
              <a:rPr lang="de-DE" b="1" dirty="0"/>
              <a:t>Nur wenn wir rasch und konsequent handeln, können wir den Klimawandel begrenzen, das Massenaussterben von Tier- und Pflanzenarten aufhalten, die natürlichen Lebensgrundlagen bewahren, und eine lebenswerte Zukunft für derzeit lebende und kommende Generationen gewinnen. </a:t>
            </a:r>
            <a:endParaRPr lang="de-DE" b="1" dirty="0" smtClean="0"/>
          </a:p>
          <a:p>
            <a:r>
              <a:rPr lang="de-DE" b="1" dirty="0" smtClean="0"/>
              <a:t>Genau </a:t>
            </a:r>
            <a:r>
              <a:rPr lang="de-DE" b="1" dirty="0"/>
              <a:t>das möchten die Kinder und Jugendlichen von „Fridays for Future“ erreichen; ihnen gebührt unsere Achtung und unsere volle Unterstützung.</a:t>
            </a:r>
            <a:endParaRPr lang="de-AT" dirty="0"/>
          </a:p>
        </p:txBody>
      </p:sp>
      <p:sp>
        <p:nvSpPr>
          <p:cNvPr id="4" name="Textfeld 3">
            <a:extLst>
              <a:ext uri="{FF2B5EF4-FFF2-40B4-BE49-F238E27FC236}">
                <a16:creationId xmlns:a16="http://schemas.microsoft.com/office/drawing/2014/main" id="{6C60B0A7-EFBB-1140-B7EF-81FC17F36952}"/>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5" name="Gruppieren 4">
            <a:extLst>
              <a:ext uri="{FF2B5EF4-FFF2-40B4-BE49-F238E27FC236}">
                <a16:creationId xmlns:a16="http://schemas.microsoft.com/office/drawing/2014/main" id="{1695B148-0D7F-D945-BFB3-480D55AD955E}"/>
              </a:ext>
            </a:extLst>
          </p:cNvPr>
          <p:cNvGrpSpPr/>
          <p:nvPr/>
        </p:nvGrpSpPr>
        <p:grpSpPr>
          <a:xfrm>
            <a:off x="107504" y="6130572"/>
            <a:ext cx="672837" cy="647698"/>
            <a:chOff x="353939" y="6130572"/>
            <a:chExt cx="672837" cy="647698"/>
          </a:xfrm>
        </p:grpSpPr>
        <p:sp>
          <p:nvSpPr>
            <p:cNvPr id="6" name="Rechteck 5">
              <a:extLst>
                <a:ext uri="{FF2B5EF4-FFF2-40B4-BE49-F238E27FC236}">
                  <a16:creationId xmlns:a16="http://schemas.microsoft.com/office/drawing/2014/main" id="{8DA4F88B-6EDE-E846-AD21-D70217E1276D}"/>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D849BE7-FA61-C64E-832D-831364E7AE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8" name="Gruppieren 7">
            <a:extLst>
              <a:ext uri="{FF2B5EF4-FFF2-40B4-BE49-F238E27FC236}">
                <a16:creationId xmlns:a16="http://schemas.microsoft.com/office/drawing/2014/main" id="{9FF33304-2CF2-6D43-B01D-A14AD7FC3FD0}"/>
              </a:ext>
            </a:extLst>
          </p:cNvPr>
          <p:cNvGrpSpPr/>
          <p:nvPr/>
        </p:nvGrpSpPr>
        <p:grpSpPr>
          <a:xfrm>
            <a:off x="8214954" y="6119918"/>
            <a:ext cx="677526" cy="647698"/>
            <a:chOff x="8149073" y="6119918"/>
            <a:chExt cx="677526" cy="647698"/>
          </a:xfrm>
        </p:grpSpPr>
        <p:sp>
          <p:nvSpPr>
            <p:cNvPr id="9" name="Rechteck 8">
              <a:extLst>
                <a:ext uri="{FF2B5EF4-FFF2-40B4-BE49-F238E27FC236}">
                  <a16:creationId xmlns:a16="http://schemas.microsoft.com/office/drawing/2014/main" id="{9991592A-1EC1-DB4B-9644-9C36F3FAE801}"/>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6FA767FC-3D72-604F-9D39-461CE47C91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986873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B81AADB-88D0-BA4D-A19C-D2990F9B2574}"/>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1026" name="Picture 2" descr="https://img.climateinteractive.org/wp-content/uploads/2014/03/bathtub_CO2-1024x728.jpg">
            <a:extLst>
              <a:ext uri="{FF2B5EF4-FFF2-40B4-BE49-F238E27FC236}">
                <a16:creationId xmlns:a16="http://schemas.microsoft.com/office/drawing/2014/main" id="{4E14406C-7A24-AC48-899E-0E969527B7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54" y="1268760"/>
            <a:ext cx="6544670" cy="4652852"/>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4251AF63-D6FC-424E-BA41-018A89E9E797}"/>
              </a:ext>
            </a:extLst>
          </p:cNvPr>
          <p:cNvSpPr txBox="1">
            <a:spLocks/>
          </p:cNvSpPr>
          <p:nvPr/>
        </p:nvSpPr>
        <p:spPr>
          <a:xfrm>
            <a:off x="755576" y="250566"/>
            <a:ext cx="7632848"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latin typeface="+mn-lt"/>
              </a:rPr>
              <a:t>Wieso nimmt die Menge an CO</a:t>
            </a:r>
            <a:r>
              <a:rPr lang="de-DE" sz="3200" baseline="-25000" dirty="0">
                <a:latin typeface="+mn-lt"/>
              </a:rPr>
              <a:t>2</a:t>
            </a:r>
            <a:r>
              <a:rPr lang="de-DE" sz="3200" dirty="0">
                <a:latin typeface="+mn-lt"/>
              </a:rPr>
              <a:t> </a:t>
            </a:r>
            <a:r>
              <a:rPr lang="de-DE" sz="3200" dirty="0" smtClean="0">
                <a:latin typeface="+mn-lt"/>
              </a:rPr>
              <a:t>in der Atmosphäre </a:t>
            </a:r>
            <a:r>
              <a:rPr lang="de-DE" sz="3200" dirty="0">
                <a:latin typeface="+mn-lt"/>
              </a:rPr>
              <a:t>zu?</a:t>
            </a:r>
          </a:p>
        </p:txBody>
      </p:sp>
      <p:sp>
        <p:nvSpPr>
          <p:cNvPr id="8" name="Titel 1">
            <a:extLst>
              <a:ext uri="{FF2B5EF4-FFF2-40B4-BE49-F238E27FC236}">
                <a16:creationId xmlns:a16="http://schemas.microsoft.com/office/drawing/2014/main" id="{E3D1D445-04F5-274D-8936-968EF6576BC2}"/>
              </a:ext>
            </a:extLst>
          </p:cNvPr>
          <p:cNvSpPr txBox="1">
            <a:spLocks/>
          </p:cNvSpPr>
          <p:nvPr/>
        </p:nvSpPr>
        <p:spPr>
          <a:xfrm>
            <a:off x="5652120" y="1450632"/>
            <a:ext cx="3312367" cy="5262979"/>
          </a:xfrm>
          <a:prstGeom prst="rect">
            <a:avLst/>
          </a:prstGeom>
          <a:noFill/>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400" dirty="0">
                <a:latin typeface="+mn-lt"/>
              </a:rPr>
              <a:t>Die Atmosphäre als Badewanne:</a:t>
            </a:r>
          </a:p>
          <a:p>
            <a:pPr algn="l"/>
            <a:endParaRPr lang="de-DE" sz="2400" dirty="0">
              <a:latin typeface="+mn-lt"/>
            </a:endParaRPr>
          </a:p>
          <a:p>
            <a:pPr marL="342900" indent="-342900" algn="l">
              <a:buFont typeface="Arial" panose="020B0604020202020204" pitchFamily="34" charset="0"/>
              <a:buChar char="•"/>
            </a:pPr>
            <a:r>
              <a:rPr lang="de-DE" sz="1800" dirty="0">
                <a:latin typeface="+mn-lt"/>
              </a:rPr>
              <a:t>natürliche und menschliche CO</a:t>
            </a:r>
            <a:r>
              <a:rPr lang="de-DE" sz="1800" baseline="-25000" dirty="0">
                <a:latin typeface="+mn-lt"/>
              </a:rPr>
              <a:t>2</a:t>
            </a:r>
            <a:r>
              <a:rPr lang="de-DE" sz="1800" dirty="0">
                <a:latin typeface="+mn-lt"/>
              </a:rPr>
              <a:t>-Emissionen gelangen in die Atmosphäre (Zufluss)</a:t>
            </a:r>
          </a:p>
          <a:p>
            <a:pPr marL="342900" indent="-342900" algn="l">
              <a:buFont typeface="Arial" panose="020B0604020202020204" pitchFamily="34" charset="0"/>
              <a:buChar char="•"/>
            </a:pPr>
            <a:r>
              <a:rPr lang="de-DE" sz="1800" dirty="0">
                <a:latin typeface="+mn-lt"/>
              </a:rPr>
              <a:t>Biomasse und Ozeane nehmen CO2 auf (Abfluss)</a:t>
            </a:r>
          </a:p>
          <a:p>
            <a:pPr marL="342900" indent="-342900" algn="l">
              <a:buFont typeface="Arial" panose="020B0604020202020204" pitchFamily="34" charset="0"/>
              <a:buChar char="•"/>
            </a:pPr>
            <a:r>
              <a:rPr lang="de-DE" sz="1800" dirty="0">
                <a:latin typeface="+mn-lt"/>
              </a:rPr>
              <a:t>Ist der Zufluss größer als der Abfluss, steigt der Wasserspiegel (CO</a:t>
            </a:r>
            <a:r>
              <a:rPr lang="de-DE" sz="1800" baseline="-25000" dirty="0">
                <a:latin typeface="+mn-lt"/>
              </a:rPr>
              <a:t>2</a:t>
            </a:r>
            <a:r>
              <a:rPr lang="de-DE" sz="1800" dirty="0">
                <a:latin typeface="+mn-lt"/>
              </a:rPr>
              <a:t>-Konzentration</a:t>
            </a:r>
            <a:r>
              <a:rPr lang="de-DE" sz="1800" dirty="0" smtClean="0">
                <a:latin typeface="+mn-lt"/>
              </a:rPr>
              <a:t>)</a:t>
            </a:r>
          </a:p>
          <a:p>
            <a:pPr marL="342900" indent="-342900" algn="l">
              <a:buFont typeface="Arial" panose="020B0604020202020204" pitchFamily="34" charset="0"/>
              <a:buChar char="•"/>
            </a:pPr>
            <a:r>
              <a:rPr lang="de-DE" sz="1800" dirty="0" smtClean="0">
                <a:latin typeface="+mn-lt"/>
              </a:rPr>
              <a:t>Derzeit beträgt der Zufluss etwa das Doppelte des  Abflusses.</a:t>
            </a:r>
            <a:endParaRPr lang="de-DE" sz="1800" dirty="0">
              <a:latin typeface="+mn-lt"/>
            </a:endParaRPr>
          </a:p>
          <a:p>
            <a:pPr algn="just"/>
            <a:endParaRPr lang="de-DE" sz="4800" dirty="0">
              <a:latin typeface="+mn-lt"/>
            </a:endParaRPr>
          </a:p>
        </p:txBody>
      </p:sp>
      <p:grpSp>
        <p:nvGrpSpPr>
          <p:cNvPr id="7" name="Gruppieren 6">
            <a:extLst>
              <a:ext uri="{FF2B5EF4-FFF2-40B4-BE49-F238E27FC236}">
                <a16:creationId xmlns:a16="http://schemas.microsoft.com/office/drawing/2014/main" id="{D0BE34CE-5C5E-504B-ACD0-3E39A18582E9}"/>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F73A1884-296F-A244-9656-42CFAFBAEAB4}"/>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CC027543-8BA3-3844-B96E-CBDB107790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D3671431-2A34-9949-87B2-37EA6BF4E6F9}"/>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2CFEFE7A-5D60-F24D-9160-DDB8465302B2}"/>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765CA785-9098-2744-ABFE-1B22DE3C7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
        <p:nvSpPr>
          <p:cNvPr id="2" name="TextBox 1"/>
          <p:cNvSpPr txBox="1"/>
          <p:nvPr/>
        </p:nvSpPr>
        <p:spPr>
          <a:xfrm>
            <a:off x="2051720" y="2492896"/>
            <a:ext cx="1008112" cy="369332"/>
          </a:xfrm>
          <a:prstGeom prst="rect">
            <a:avLst/>
          </a:prstGeom>
          <a:noFill/>
        </p:spPr>
        <p:txBody>
          <a:bodyPr wrap="square" rtlCol="0">
            <a:spAutoFit/>
          </a:bodyPr>
          <a:lstStyle/>
          <a:p>
            <a:r>
              <a:rPr lang="de-AT" dirty="0" smtClean="0"/>
              <a:t>Quellen</a:t>
            </a:r>
            <a:endParaRPr lang="de-AT" dirty="0"/>
          </a:p>
        </p:txBody>
      </p:sp>
      <p:sp>
        <p:nvSpPr>
          <p:cNvPr id="14" name="TextBox 13"/>
          <p:cNvSpPr txBox="1"/>
          <p:nvPr/>
        </p:nvSpPr>
        <p:spPr>
          <a:xfrm>
            <a:off x="4655259" y="5373216"/>
            <a:ext cx="1008112" cy="369332"/>
          </a:xfrm>
          <a:prstGeom prst="rect">
            <a:avLst/>
          </a:prstGeom>
          <a:noFill/>
        </p:spPr>
        <p:txBody>
          <a:bodyPr wrap="square" rtlCol="0">
            <a:spAutoFit/>
          </a:bodyPr>
          <a:lstStyle/>
          <a:p>
            <a:r>
              <a:rPr lang="de-AT" dirty="0" smtClean="0"/>
              <a:t>Senken</a:t>
            </a:r>
            <a:endParaRPr lang="de-AT" dirty="0"/>
          </a:p>
        </p:txBody>
      </p:sp>
    </p:spTree>
    <p:extLst>
      <p:ext uri="{BB962C8B-B14F-4D97-AF65-F5344CB8AC3E}">
        <p14:creationId xmlns:p14="http://schemas.microsoft.com/office/powerpoint/2010/main" val="88727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B81AADB-88D0-BA4D-A19C-D2990F9B2574}"/>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pic>
        <p:nvPicPr>
          <p:cNvPr id="2050" name="Picture 2" descr="https://www.esrl.noaa.gov/gmd/webdata/ccgg/trends/co2_data_mlo.png">
            <a:extLst>
              <a:ext uri="{FF2B5EF4-FFF2-40B4-BE49-F238E27FC236}">
                <a16:creationId xmlns:a16="http://schemas.microsoft.com/office/drawing/2014/main" id="{8CB2D267-503B-3B48-9025-87AFFD5A3F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8280" y="1559931"/>
            <a:ext cx="5868652" cy="460537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960CB54A-4313-3646-92B2-96C23D64FF91}"/>
              </a:ext>
            </a:extLst>
          </p:cNvPr>
          <p:cNvSpPr txBox="1">
            <a:spLocks/>
          </p:cNvSpPr>
          <p:nvPr/>
        </p:nvSpPr>
        <p:spPr>
          <a:xfrm>
            <a:off x="251521" y="250566"/>
            <a:ext cx="8636270"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smtClean="0">
                <a:latin typeface="+mn-lt"/>
              </a:rPr>
              <a:t>Zunahme der CO</a:t>
            </a:r>
            <a:r>
              <a:rPr lang="de-DE" sz="3200" baseline="-25000" dirty="0" smtClean="0">
                <a:latin typeface="+mn-lt"/>
              </a:rPr>
              <a:t>2</a:t>
            </a:r>
            <a:r>
              <a:rPr lang="de-DE" sz="3200" dirty="0" smtClean="0">
                <a:latin typeface="+mn-lt"/>
              </a:rPr>
              <a:t> </a:t>
            </a:r>
            <a:r>
              <a:rPr lang="de-DE" sz="3200" dirty="0" smtClean="0"/>
              <a:t>Konzentration als Folge des Ungleichgewichtes zwischen Quellen und Senken </a:t>
            </a:r>
            <a:endParaRPr lang="de-DE" sz="3200" dirty="0">
              <a:latin typeface="+mn-lt"/>
            </a:endParaRPr>
          </a:p>
        </p:txBody>
      </p:sp>
      <p:grpSp>
        <p:nvGrpSpPr>
          <p:cNvPr id="6" name="Gruppieren 5">
            <a:extLst>
              <a:ext uri="{FF2B5EF4-FFF2-40B4-BE49-F238E27FC236}">
                <a16:creationId xmlns:a16="http://schemas.microsoft.com/office/drawing/2014/main" id="{8BBEAA16-D87A-4A48-97E4-76B2D7089BA9}"/>
              </a:ext>
            </a:extLst>
          </p:cNvPr>
          <p:cNvGrpSpPr/>
          <p:nvPr/>
        </p:nvGrpSpPr>
        <p:grpSpPr>
          <a:xfrm>
            <a:off x="107504" y="6130572"/>
            <a:ext cx="672837" cy="647698"/>
            <a:chOff x="353939" y="6130572"/>
            <a:chExt cx="672837" cy="647698"/>
          </a:xfrm>
        </p:grpSpPr>
        <p:sp>
          <p:nvSpPr>
            <p:cNvPr id="8" name="Rechteck 7">
              <a:extLst>
                <a:ext uri="{FF2B5EF4-FFF2-40B4-BE49-F238E27FC236}">
                  <a16:creationId xmlns:a16="http://schemas.microsoft.com/office/drawing/2014/main" id="{01118D97-FC37-944B-A157-A1325C2CFF1B}"/>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FA53DEF9-214C-7A4B-96BA-8626B30BDD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0" name="Gruppieren 9">
            <a:extLst>
              <a:ext uri="{FF2B5EF4-FFF2-40B4-BE49-F238E27FC236}">
                <a16:creationId xmlns:a16="http://schemas.microsoft.com/office/drawing/2014/main" id="{A762FAA7-FB42-7347-B133-AD743A457F1C}"/>
              </a:ext>
            </a:extLst>
          </p:cNvPr>
          <p:cNvGrpSpPr/>
          <p:nvPr/>
        </p:nvGrpSpPr>
        <p:grpSpPr>
          <a:xfrm>
            <a:off x="8214954" y="6119918"/>
            <a:ext cx="677526" cy="647698"/>
            <a:chOff x="8149073" y="6119918"/>
            <a:chExt cx="677526" cy="647698"/>
          </a:xfrm>
        </p:grpSpPr>
        <p:sp>
          <p:nvSpPr>
            <p:cNvPr id="11" name="Rechteck 10">
              <a:extLst>
                <a:ext uri="{FF2B5EF4-FFF2-40B4-BE49-F238E27FC236}">
                  <a16:creationId xmlns:a16="http://schemas.microsoft.com/office/drawing/2014/main" id="{A5D5FCA0-1B9B-C74F-842B-BED86503269E}"/>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41986487-8A04-8647-B196-4DA78DFA8F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6483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sp>
        <p:nvSpPr>
          <p:cNvPr id="6" name="Titel 1">
            <a:extLst>
              <a:ext uri="{FF2B5EF4-FFF2-40B4-BE49-F238E27FC236}">
                <a16:creationId xmlns:a16="http://schemas.microsoft.com/office/drawing/2014/main" id="{B774791D-852F-6742-879B-92CC9034621A}"/>
              </a:ext>
            </a:extLst>
          </p:cNvPr>
          <p:cNvSpPr txBox="1">
            <a:spLocks/>
          </p:cNvSpPr>
          <p:nvPr/>
        </p:nvSpPr>
        <p:spPr>
          <a:xfrm>
            <a:off x="755576" y="250566"/>
            <a:ext cx="7632848" cy="110913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latin typeface="+mn-lt"/>
              </a:rPr>
              <a:t>Globale </a:t>
            </a:r>
            <a:r>
              <a:rPr lang="de-DE" sz="3200" dirty="0" smtClean="0">
                <a:latin typeface="+mn-lt"/>
              </a:rPr>
              <a:t>Erwärmung infolge der Treibhausgaskonzentrationszunahme</a:t>
            </a:r>
            <a:endParaRPr lang="de-DE" sz="3200" dirty="0">
              <a:latin typeface="+mn-lt"/>
            </a:endParaRPr>
          </a:p>
        </p:txBody>
      </p:sp>
      <p:pic>
        <p:nvPicPr>
          <p:cNvPr id="8" name="Grafik 7">
            <a:extLst>
              <a:ext uri="{FF2B5EF4-FFF2-40B4-BE49-F238E27FC236}">
                <a16:creationId xmlns:a16="http://schemas.microsoft.com/office/drawing/2014/main" id="{ACA06E9D-7E6D-994C-B98B-C7CC06FCA9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7744" y="1412776"/>
            <a:ext cx="4355334" cy="4629298"/>
          </a:xfrm>
          <a:prstGeom prst="rect">
            <a:avLst/>
          </a:prstGeom>
        </p:spPr>
      </p:pic>
      <p:grpSp>
        <p:nvGrpSpPr>
          <p:cNvPr id="7" name="Gruppieren 6">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9" name="Rechteck 8">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082C9D6F-68E1-804E-841B-3223A7442E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1" name="Gruppieren 10">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12" name="Rechteck 11">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BF9419B9-7F50-1A45-B25E-2F2B934B0E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583128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1143000"/>
          </a:xfrm>
        </p:spPr>
        <p:txBody>
          <a:bodyPr/>
          <a:lstStyle/>
          <a:p>
            <a:pPr algn="l"/>
            <a:r>
              <a:rPr lang="de-AT" dirty="0" smtClean="0"/>
              <a:t>Temperaturanstieg global</a:t>
            </a:r>
            <a:endParaRPr lang="de-AT"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4091" y="1412776"/>
            <a:ext cx="7872286" cy="515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5445224"/>
            <a:ext cx="66967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012160" y="4077072"/>
            <a:ext cx="165618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812360" y="2636912"/>
            <a:ext cx="0" cy="280831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956376" y="2812286"/>
            <a:ext cx="1008111" cy="430887"/>
          </a:xfrm>
          <a:prstGeom prst="rect">
            <a:avLst/>
          </a:prstGeom>
          <a:noFill/>
        </p:spPr>
        <p:txBody>
          <a:bodyPr wrap="square" rtlCol="0">
            <a:spAutoFit/>
          </a:bodyPr>
          <a:lstStyle/>
          <a:p>
            <a:r>
              <a:rPr lang="de-AT" sz="2200" b="1" dirty="0" smtClean="0">
                <a:solidFill>
                  <a:srgbClr val="FF0000"/>
                </a:solidFill>
              </a:rPr>
              <a:t>+1,1°C</a:t>
            </a:r>
            <a:endParaRPr lang="de-AT" sz="2200" b="1" dirty="0">
              <a:solidFill>
                <a:srgbClr val="FF0000"/>
              </a:solidFill>
            </a:endParaRPr>
          </a:p>
        </p:txBody>
      </p:sp>
      <p:cxnSp>
        <p:nvCxnSpPr>
          <p:cNvPr id="20" name="Straight Connector 19"/>
          <p:cNvCxnSpPr>
            <a:endCxn id="23" idx="0"/>
          </p:cNvCxnSpPr>
          <p:nvPr/>
        </p:nvCxnSpPr>
        <p:spPr>
          <a:xfrm>
            <a:off x="6012160" y="4077072"/>
            <a:ext cx="0" cy="171717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67643" y="4149080"/>
            <a:ext cx="1187625" cy="430887"/>
          </a:xfrm>
          <a:prstGeom prst="rect">
            <a:avLst/>
          </a:prstGeom>
          <a:noFill/>
        </p:spPr>
        <p:txBody>
          <a:bodyPr wrap="square" rtlCol="0">
            <a:spAutoFit/>
          </a:bodyPr>
          <a:lstStyle/>
          <a:p>
            <a:pPr algn="ctr"/>
            <a:r>
              <a:rPr lang="de-AT" sz="2200" b="1" dirty="0" smtClean="0">
                <a:solidFill>
                  <a:srgbClr val="FF0000"/>
                </a:solidFill>
              </a:rPr>
              <a:t>+0,55°C</a:t>
            </a:r>
            <a:endParaRPr lang="de-AT" sz="2200" b="1" dirty="0">
              <a:solidFill>
                <a:srgbClr val="FF0000"/>
              </a:solidFill>
            </a:endParaRPr>
          </a:p>
        </p:txBody>
      </p:sp>
      <p:sp>
        <p:nvSpPr>
          <p:cNvPr id="23" name="TextBox 22"/>
          <p:cNvSpPr txBox="1"/>
          <p:nvPr/>
        </p:nvSpPr>
        <p:spPr>
          <a:xfrm>
            <a:off x="5418347" y="5794244"/>
            <a:ext cx="1187625" cy="430887"/>
          </a:xfrm>
          <a:prstGeom prst="rect">
            <a:avLst/>
          </a:prstGeom>
          <a:noFill/>
        </p:spPr>
        <p:txBody>
          <a:bodyPr wrap="square" rtlCol="0">
            <a:spAutoFit/>
          </a:bodyPr>
          <a:lstStyle/>
          <a:p>
            <a:pPr algn="ctr"/>
            <a:r>
              <a:rPr lang="de-AT" sz="2200" b="1" dirty="0" smtClean="0">
                <a:solidFill>
                  <a:srgbClr val="FF0000"/>
                </a:solidFill>
              </a:rPr>
              <a:t>1987</a:t>
            </a:r>
            <a:endParaRPr lang="de-AT" sz="2200" b="1" dirty="0">
              <a:solidFill>
                <a:srgbClr val="FF0000"/>
              </a:solidFill>
            </a:endParaRPr>
          </a:p>
        </p:txBody>
      </p:sp>
      <p:sp>
        <p:nvSpPr>
          <p:cNvPr id="21" name="TextBox 20"/>
          <p:cNvSpPr txBox="1"/>
          <p:nvPr/>
        </p:nvSpPr>
        <p:spPr>
          <a:xfrm>
            <a:off x="3059832" y="5373216"/>
            <a:ext cx="3168352" cy="430887"/>
          </a:xfrm>
          <a:prstGeom prst="rect">
            <a:avLst/>
          </a:prstGeom>
          <a:noFill/>
        </p:spPr>
        <p:txBody>
          <a:bodyPr wrap="square" rtlCol="0">
            <a:spAutoFit/>
          </a:bodyPr>
          <a:lstStyle/>
          <a:p>
            <a:r>
              <a:rPr lang="de-AT" sz="2200" dirty="0" smtClean="0">
                <a:solidFill>
                  <a:schemeClr val="accent1">
                    <a:lumMod val="50000"/>
                  </a:schemeClr>
                </a:solidFill>
              </a:rPr>
              <a:t>Vorindustrielles Niveau</a:t>
            </a:r>
            <a:endParaRPr lang="de-AT" sz="2200" dirty="0">
              <a:solidFill>
                <a:schemeClr val="accent1">
                  <a:lumMod val="50000"/>
                </a:schemeClr>
              </a:solidFill>
            </a:endParaRPr>
          </a:p>
        </p:txBody>
      </p:sp>
      <p:sp>
        <p:nvSpPr>
          <p:cNvPr id="25" name="TextBox 24"/>
          <p:cNvSpPr txBox="1"/>
          <p:nvPr/>
        </p:nvSpPr>
        <p:spPr>
          <a:xfrm>
            <a:off x="6736751" y="751828"/>
            <a:ext cx="2304256" cy="646331"/>
          </a:xfrm>
          <a:prstGeom prst="rect">
            <a:avLst/>
          </a:prstGeom>
          <a:noFill/>
        </p:spPr>
        <p:txBody>
          <a:bodyPr wrap="square" rtlCol="0">
            <a:spAutoFit/>
          </a:bodyPr>
          <a:lstStyle/>
          <a:p>
            <a:r>
              <a:rPr lang="de-AT" dirty="0" smtClean="0"/>
              <a:t>Hansen et al 2019, ergänzt</a:t>
            </a:r>
            <a:endParaRPr lang="de-AT" dirty="0"/>
          </a:p>
        </p:txBody>
      </p:sp>
      <p:sp>
        <p:nvSpPr>
          <p:cNvPr id="13" name="TextBox 12"/>
          <p:cNvSpPr txBox="1"/>
          <p:nvPr/>
        </p:nvSpPr>
        <p:spPr>
          <a:xfrm>
            <a:off x="8039743" y="1935469"/>
            <a:ext cx="841375" cy="830997"/>
          </a:xfrm>
          <a:prstGeom prst="rect">
            <a:avLst/>
          </a:prstGeom>
          <a:noFill/>
          <a:ln>
            <a:solidFill>
              <a:srgbClr val="00B050"/>
            </a:solidFill>
          </a:ln>
        </p:spPr>
        <p:txBody>
          <a:bodyPr>
            <a:spAutoFit/>
          </a:bodyPr>
          <a:lstStyle/>
          <a:p>
            <a:pPr>
              <a:defRPr/>
            </a:pPr>
            <a:r>
              <a:rPr lang="de-AT" sz="1200" dirty="0">
                <a:latin typeface="+mj-lt"/>
              </a:rPr>
              <a:t>2016</a:t>
            </a:r>
            <a:br>
              <a:rPr lang="de-AT" sz="1200" dirty="0">
                <a:latin typeface="+mj-lt"/>
              </a:rPr>
            </a:br>
            <a:r>
              <a:rPr lang="de-AT" sz="1200" dirty="0">
                <a:latin typeface="+mj-lt"/>
              </a:rPr>
              <a:t> </a:t>
            </a:r>
            <a:r>
              <a:rPr lang="de-AT" sz="1200" dirty="0" smtClean="0">
                <a:latin typeface="+mj-lt"/>
              </a:rPr>
              <a:t>  </a:t>
            </a:r>
            <a:r>
              <a:rPr lang="de-AT" sz="1200" dirty="0">
                <a:latin typeface="+mj-lt"/>
              </a:rPr>
              <a:t>2017</a:t>
            </a:r>
            <a:br>
              <a:rPr lang="de-AT" sz="1200" dirty="0">
                <a:latin typeface="+mj-lt"/>
              </a:rPr>
            </a:br>
            <a:r>
              <a:rPr lang="de-AT" sz="1200" dirty="0" smtClean="0">
                <a:latin typeface="+mj-lt"/>
              </a:rPr>
              <a:t>2015</a:t>
            </a:r>
          </a:p>
          <a:p>
            <a:pPr>
              <a:defRPr/>
            </a:pPr>
            <a:r>
              <a:rPr lang="de-AT" sz="1200" dirty="0" smtClean="0">
                <a:latin typeface="+mj-lt"/>
              </a:rPr>
              <a:t>     2018</a:t>
            </a:r>
            <a:endParaRPr lang="de-AT" sz="1200" dirty="0">
              <a:latin typeface="+mj-lt"/>
            </a:endParaRPr>
          </a:p>
        </p:txBody>
      </p:sp>
      <p:sp>
        <p:nvSpPr>
          <p:cNvPr id="14" name="Right Arrow 1"/>
          <p:cNvSpPr>
            <a:spLocks noChangeArrowheads="1"/>
          </p:cNvSpPr>
          <p:nvPr/>
        </p:nvSpPr>
        <p:spPr bwMode="auto">
          <a:xfrm flipH="1">
            <a:off x="7596335" y="2205597"/>
            <a:ext cx="382364" cy="214313"/>
          </a:xfrm>
          <a:prstGeom prst="rightArrow">
            <a:avLst>
              <a:gd name="adj1" fmla="val 50000"/>
              <a:gd name="adj2" fmla="val 5014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spcBef>
                <a:spcPct val="0"/>
              </a:spcBef>
              <a:buFontTx/>
              <a:buNone/>
            </a:pPr>
            <a:endParaRPr lang="de-AT" altLang="de-DE" sz="2400">
              <a:solidFill>
                <a:schemeClr val="tx1"/>
              </a:solidFill>
              <a:latin typeface="Times New Roman" pitchFamily="18" charset="0"/>
            </a:endParaRPr>
          </a:p>
        </p:txBody>
      </p:sp>
      <p:grpSp>
        <p:nvGrpSpPr>
          <p:cNvPr id="16" name="Gruppieren 15">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19" name="Rechteck 18">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082C9D6F-68E1-804E-841B-3223A7442E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26" name="Gruppieren 25">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27" name="Rechteck 26">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BF9419B9-7F50-1A45-B25E-2F2B934B0E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476728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zamg.ac.at/cms/de/images/klima/bild_ip-klimawandel/klimavergangenheit/neoklima/3-2-1_1_global-g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575" y="1889124"/>
            <a:ext cx="7296745" cy="3484091"/>
          </a:xfrm>
          <a:prstGeom prst="rect">
            <a:avLst/>
          </a:prstGeom>
          <a:noFill/>
          <a:extLst>
            <a:ext uri="{909E8E84-426E-40DD-AFC4-6F175D3DCCD1}">
              <a14:hiddenFill xmlns:a14="http://schemas.microsoft.com/office/drawing/2010/main">
                <a:solidFill>
                  <a:srgbClr val="FFFFFF"/>
                </a:solidFill>
              </a14:hiddenFill>
            </a:ext>
          </a:extLst>
        </p:spPr>
      </p:pic>
      <p:sp>
        <p:nvSpPr>
          <p:cNvPr id="15363" name="Line 5"/>
          <p:cNvSpPr>
            <a:spLocks noChangeShapeType="1"/>
          </p:cNvSpPr>
          <p:nvPr/>
        </p:nvSpPr>
        <p:spPr bwMode="auto">
          <a:xfrm>
            <a:off x="4014788" y="4232275"/>
            <a:ext cx="4100512" cy="269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5364" name="Line 6"/>
          <p:cNvSpPr>
            <a:spLocks noChangeShapeType="1"/>
          </p:cNvSpPr>
          <p:nvPr/>
        </p:nvSpPr>
        <p:spPr bwMode="auto">
          <a:xfrm>
            <a:off x="4057650" y="2767806"/>
            <a:ext cx="4100513" cy="269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5365" name="Text Box 7"/>
          <p:cNvSpPr txBox="1">
            <a:spLocks noChangeArrowheads="1"/>
          </p:cNvSpPr>
          <p:nvPr/>
        </p:nvSpPr>
        <p:spPr bwMode="auto">
          <a:xfrm>
            <a:off x="7069138" y="2735263"/>
            <a:ext cx="129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lgn="ctr">
              <a:spcBef>
                <a:spcPct val="50000"/>
              </a:spcBef>
              <a:buFontTx/>
              <a:buNone/>
            </a:pPr>
            <a:r>
              <a:rPr lang="de-AT" altLang="de-DE" sz="2000" b="1">
                <a:solidFill>
                  <a:srgbClr val="FF0000"/>
                </a:solidFill>
                <a:ea typeface="MS PGothic" pitchFamily="34" charset="-128"/>
              </a:rPr>
              <a:t>+ 2,3°C</a:t>
            </a:r>
          </a:p>
        </p:txBody>
      </p:sp>
      <p:sp>
        <p:nvSpPr>
          <p:cNvPr id="15366" name="Line 8"/>
          <p:cNvSpPr>
            <a:spLocks noChangeShapeType="1"/>
          </p:cNvSpPr>
          <p:nvPr/>
        </p:nvSpPr>
        <p:spPr bwMode="auto">
          <a:xfrm flipH="1">
            <a:off x="7884368" y="2794794"/>
            <a:ext cx="0" cy="1504950"/>
          </a:xfrm>
          <a:prstGeom prst="line">
            <a:avLst/>
          </a:prstGeom>
          <a:noFill/>
          <a:ln w="28575">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15367" name="Text Box 9"/>
          <p:cNvSpPr txBox="1">
            <a:spLocks noChangeArrowheads="1"/>
          </p:cNvSpPr>
          <p:nvPr/>
        </p:nvSpPr>
        <p:spPr bwMode="auto">
          <a:xfrm>
            <a:off x="7038975" y="3332163"/>
            <a:ext cx="1352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lgn="ctr">
              <a:spcBef>
                <a:spcPct val="50000"/>
              </a:spcBef>
              <a:buFontTx/>
              <a:buNone/>
            </a:pPr>
            <a:r>
              <a:rPr lang="de-AT" altLang="de-DE" sz="1800" b="1">
                <a:solidFill>
                  <a:srgbClr val="CC00FF"/>
                </a:solidFill>
                <a:ea typeface="MS PGothic" pitchFamily="34" charset="-128"/>
              </a:rPr>
              <a:t>+ 1,1°C</a:t>
            </a:r>
          </a:p>
        </p:txBody>
      </p:sp>
      <p:sp>
        <p:nvSpPr>
          <p:cNvPr id="15368" name="Line 10"/>
          <p:cNvSpPr>
            <a:spLocks noChangeShapeType="1"/>
          </p:cNvSpPr>
          <p:nvPr/>
        </p:nvSpPr>
        <p:spPr bwMode="auto">
          <a:xfrm flipV="1">
            <a:off x="4149725" y="3878263"/>
            <a:ext cx="3405188" cy="26987"/>
          </a:xfrm>
          <a:prstGeom prst="line">
            <a:avLst/>
          </a:prstGeom>
          <a:noFill/>
          <a:ln w="19050">
            <a:solidFill>
              <a:srgbClr val="CC00FF"/>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5369" name="Line 11"/>
          <p:cNvSpPr>
            <a:spLocks noChangeShapeType="1"/>
          </p:cNvSpPr>
          <p:nvPr/>
        </p:nvSpPr>
        <p:spPr bwMode="auto">
          <a:xfrm flipV="1">
            <a:off x="5148263" y="3213100"/>
            <a:ext cx="2693987" cy="26988"/>
          </a:xfrm>
          <a:prstGeom prst="line">
            <a:avLst/>
          </a:prstGeom>
          <a:noFill/>
          <a:ln w="19050">
            <a:solidFill>
              <a:srgbClr val="CC00FF"/>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5370" name="Line 12"/>
          <p:cNvSpPr>
            <a:spLocks noChangeShapeType="1"/>
          </p:cNvSpPr>
          <p:nvPr/>
        </p:nvSpPr>
        <p:spPr bwMode="auto">
          <a:xfrm flipH="1">
            <a:off x="7069138" y="3212976"/>
            <a:ext cx="0" cy="665287"/>
          </a:xfrm>
          <a:prstGeom prst="line">
            <a:avLst/>
          </a:prstGeom>
          <a:noFill/>
          <a:ln w="28575">
            <a:solidFill>
              <a:srgbClr val="CC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15371" name="Text Box 13"/>
          <p:cNvSpPr txBox="1">
            <a:spLocks noChangeArrowheads="1"/>
          </p:cNvSpPr>
          <p:nvPr/>
        </p:nvSpPr>
        <p:spPr bwMode="auto">
          <a:xfrm>
            <a:off x="468313" y="231775"/>
            <a:ext cx="54562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lgn="ctr" eaLnBrk="1" hangingPunct="1">
              <a:spcBef>
                <a:spcPct val="50000"/>
              </a:spcBef>
              <a:buFontTx/>
              <a:buNone/>
            </a:pPr>
            <a:r>
              <a:rPr lang="de-AT" altLang="de-DE" b="1" dirty="0">
                <a:ea typeface="MS PGothic" pitchFamily="34" charset="-128"/>
              </a:rPr>
              <a:t>Temperaturanomalie im </a:t>
            </a:r>
            <a:r>
              <a:rPr lang="de-AT" altLang="de-DE" b="1" dirty="0">
                <a:solidFill>
                  <a:srgbClr val="FF0000"/>
                </a:solidFill>
                <a:ea typeface="MS PGothic" pitchFamily="34" charset="-128"/>
              </a:rPr>
              <a:t>Alpenraum</a:t>
            </a:r>
            <a:r>
              <a:rPr lang="de-AT" altLang="de-DE" b="1" dirty="0">
                <a:ea typeface="MS PGothic" pitchFamily="34" charset="-128"/>
              </a:rPr>
              <a:t> </a:t>
            </a:r>
            <a:r>
              <a:rPr lang="de-DE" altLang="de-DE" b="1" dirty="0">
                <a:solidFill>
                  <a:srgbClr val="FF0000"/>
                </a:solidFill>
                <a:ea typeface="MS PGothic" pitchFamily="34" charset="-128"/>
              </a:rPr>
              <a:t>1768 – </a:t>
            </a:r>
            <a:r>
              <a:rPr lang="de-DE" altLang="de-DE" b="1" dirty="0" smtClean="0">
                <a:solidFill>
                  <a:srgbClr val="FF0000"/>
                </a:solidFill>
                <a:ea typeface="MS PGothic" pitchFamily="34" charset="-128"/>
              </a:rPr>
              <a:t>2017 </a:t>
            </a:r>
            <a:r>
              <a:rPr lang="de-DE" altLang="de-DE" b="1" dirty="0">
                <a:ea typeface="MS PGothic" pitchFamily="34" charset="-128"/>
              </a:rPr>
              <a:t>und </a:t>
            </a:r>
            <a:r>
              <a:rPr lang="de-DE" altLang="de-DE" b="1" dirty="0">
                <a:solidFill>
                  <a:srgbClr val="CC00FF"/>
                </a:solidFill>
                <a:ea typeface="MS PGothic" pitchFamily="34" charset="-128"/>
              </a:rPr>
              <a:t>global 1850 – </a:t>
            </a:r>
            <a:r>
              <a:rPr lang="de-DE" altLang="de-DE" b="1" dirty="0" smtClean="0">
                <a:solidFill>
                  <a:srgbClr val="CC00FF"/>
                </a:solidFill>
                <a:ea typeface="MS PGothic" pitchFamily="34" charset="-128"/>
              </a:rPr>
              <a:t>2017</a:t>
            </a:r>
            <a:endParaRPr lang="de-AT" altLang="de-DE" b="1" dirty="0">
              <a:solidFill>
                <a:srgbClr val="CC00FF"/>
              </a:solidFill>
              <a:ea typeface="MS PGothic" pitchFamily="34" charset="-128"/>
            </a:endParaRPr>
          </a:p>
        </p:txBody>
      </p:sp>
      <p:sp>
        <p:nvSpPr>
          <p:cNvPr id="45068" name="Fußzeilenplatzhalter 3"/>
          <p:cNvSpPr>
            <a:spLocks noGrp="1"/>
          </p:cNvSpPr>
          <p:nvPr>
            <p:ph type="ftr" sz="quarter" idx="10"/>
          </p:nvPr>
        </p:nvSpPr>
        <p:spPr>
          <a:xfrm>
            <a:off x="250825" y="6297613"/>
            <a:ext cx="8066088" cy="457200"/>
          </a:xfrm>
        </p:spPr>
        <p:txBody>
          <a:bodyPr/>
          <a:lstStyle>
            <a:lvl1pPr>
              <a:spcBef>
                <a:spcPct val="20000"/>
              </a:spcBef>
              <a:buChar char="•"/>
              <a:defRPr sz="3200">
                <a:solidFill>
                  <a:srgbClr val="006699"/>
                </a:solidFill>
                <a:latin typeface="Arial" pitchFamily="34" charset="0"/>
              </a:defRPr>
            </a:lvl1pPr>
            <a:lvl2pPr marL="742950" indent="-285750">
              <a:spcBef>
                <a:spcPct val="20000"/>
              </a:spcBef>
              <a:buChar char="–"/>
              <a:defRPr sz="2800">
                <a:solidFill>
                  <a:srgbClr val="006699"/>
                </a:solidFill>
                <a:latin typeface="Arial" pitchFamily="34" charset="0"/>
              </a:defRPr>
            </a:lvl2pPr>
            <a:lvl3pPr marL="1143000" indent="-228600">
              <a:spcBef>
                <a:spcPct val="20000"/>
              </a:spcBef>
              <a:buChar char="•"/>
              <a:defRPr sz="2400">
                <a:solidFill>
                  <a:srgbClr val="006699"/>
                </a:solidFill>
                <a:latin typeface="Arial" pitchFamily="34" charset="0"/>
              </a:defRPr>
            </a:lvl3pPr>
            <a:lvl4pPr marL="1600200" indent="-228600">
              <a:spcBef>
                <a:spcPct val="20000"/>
              </a:spcBef>
              <a:buChar char="–"/>
              <a:defRPr sz="2000">
                <a:solidFill>
                  <a:srgbClr val="006699"/>
                </a:solidFill>
                <a:latin typeface="Arial" pitchFamily="34" charset="0"/>
              </a:defRPr>
            </a:lvl4pPr>
            <a:lvl5pPr marL="2057400" indent="-228600">
              <a:spcBef>
                <a:spcPct val="20000"/>
              </a:spcBef>
              <a:buChar char="»"/>
              <a:defRPr sz="2000">
                <a:solidFill>
                  <a:srgbClr val="006699"/>
                </a:solidFill>
                <a:latin typeface="Arial" pitchFamily="34" charset="0"/>
              </a:defRPr>
            </a:lvl5pPr>
            <a:lvl6pPr marL="2514600" indent="-228600" eaLnBrk="0" fontAlgn="base" hangingPunct="0">
              <a:spcBef>
                <a:spcPct val="20000"/>
              </a:spcBef>
              <a:spcAft>
                <a:spcPct val="0"/>
              </a:spcAft>
              <a:buChar char="»"/>
              <a:defRPr sz="2000">
                <a:solidFill>
                  <a:srgbClr val="006699"/>
                </a:solidFill>
                <a:latin typeface="Arial" pitchFamily="34" charset="0"/>
              </a:defRPr>
            </a:lvl6pPr>
            <a:lvl7pPr marL="2971800" indent="-228600" eaLnBrk="0" fontAlgn="base" hangingPunct="0">
              <a:spcBef>
                <a:spcPct val="20000"/>
              </a:spcBef>
              <a:spcAft>
                <a:spcPct val="0"/>
              </a:spcAft>
              <a:buChar char="»"/>
              <a:defRPr sz="2000">
                <a:solidFill>
                  <a:srgbClr val="006699"/>
                </a:solidFill>
                <a:latin typeface="Arial" pitchFamily="34" charset="0"/>
              </a:defRPr>
            </a:lvl7pPr>
            <a:lvl8pPr marL="3429000" indent="-228600" eaLnBrk="0" fontAlgn="base" hangingPunct="0">
              <a:spcBef>
                <a:spcPct val="20000"/>
              </a:spcBef>
              <a:spcAft>
                <a:spcPct val="0"/>
              </a:spcAft>
              <a:buChar char="»"/>
              <a:defRPr sz="2000">
                <a:solidFill>
                  <a:srgbClr val="006699"/>
                </a:solidFill>
                <a:latin typeface="Arial" pitchFamily="34" charset="0"/>
              </a:defRPr>
            </a:lvl8pPr>
            <a:lvl9pPr marL="3886200" indent="-228600" eaLnBrk="0" fontAlgn="base" hangingPunct="0">
              <a:spcBef>
                <a:spcPct val="20000"/>
              </a:spcBef>
              <a:spcAft>
                <a:spcPct val="0"/>
              </a:spcAft>
              <a:buChar char="»"/>
              <a:defRPr sz="2000">
                <a:solidFill>
                  <a:srgbClr val="006699"/>
                </a:solidFill>
                <a:latin typeface="Arial" pitchFamily="34" charset="0"/>
              </a:defRPr>
            </a:lvl9pPr>
          </a:lstStyle>
          <a:p>
            <a:pPr algn="r">
              <a:spcBef>
                <a:spcPct val="0"/>
              </a:spcBef>
              <a:buFontTx/>
              <a:buNone/>
              <a:defRPr/>
            </a:pPr>
            <a:r>
              <a:rPr lang="de-AT" altLang="de-DE" sz="1200" smtClean="0">
                <a:solidFill>
                  <a:srgbClr val="336699"/>
                </a:solidFill>
                <a:latin typeface="+mj-lt"/>
              </a:rPr>
              <a:t>2019.03.08  |  Helga Kromp-Kolb  |  BOKU Zentrum für Globalen Wandel und Nachhaltigkeit</a:t>
            </a:r>
            <a:endParaRPr lang="en-US" altLang="de-DE" sz="1200" dirty="0" smtClean="0">
              <a:solidFill>
                <a:srgbClr val="336699"/>
              </a:solidFill>
              <a:latin typeface="+mj-lt"/>
            </a:endParaRPr>
          </a:p>
        </p:txBody>
      </p:sp>
      <p:sp>
        <p:nvSpPr>
          <p:cNvPr id="2" name="TextBox 1"/>
          <p:cNvSpPr txBox="1"/>
          <p:nvPr/>
        </p:nvSpPr>
        <p:spPr>
          <a:xfrm>
            <a:off x="6156325" y="5589588"/>
            <a:ext cx="2303463" cy="368300"/>
          </a:xfrm>
          <a:prstGeom prst="rect">
            <a:avLst/>
          </a:prstGeom>
          <a:noFill/>
        </p:spPr>
        <p:txBody>
          <a:bodyPr>
            <a:spAutoFit/>
          </a:bodyPr>
          <a:lstStyle/>
          <a:p>
            <a:pPr algn="r">
              <a:defRPr/>
            </a:pPr>
            <a:r>
              <a:rPr lang="de-AT" sz="1800" dirty="0">
                <a:latin typeface="+mj-lt"/>
              </a:rPr>
              <a:t>ZAMG </a:t>
            </a:r>
            <a:r>
              <a:rPr lang="de-AT" sz="1800" dirty="0" smtClean="0">
                <a:latin typeface="+mj-lt"/>
              </a:rPr>
              <a:t>2018</a:t>
            </a:r>
            <a:endParaRPr lang="de-AT" sz="1800" dirty="0">
              <a:latin typeface="+mj-lt"/>
            </a:endParaRPr>
          </a:p>
        </p:txBody>
      </p:sp>
      <p:sp>
        <p:nvSpPr>
          <p:cNvPr id="14" name="Textfeld 13">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15" name="Gruppieren 14">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16" name="Rechteck 15">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082C9D6F-68E1-804E-841B-3223A7442E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8" name="Gruppieren 17">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19" name="Rechteck 18">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BF9419B9-7F50-1A45-B25E-2F2B934B0E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244143278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10" name="Gruppieren 9">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11" name="Rechteck 10">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082C9D6F-68E1-804E-841B-3223A7442E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13" name="Gruppieren 12">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14" name="Rechteck 13">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BF9419B9-7F50-1A45-B25E-2F2B934B0E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15751" y="1556792"/>
            <a:ext cx="4051086" cy="486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70158" y="413792"/>
            <a:ext cx="8229600" cy="1143000"/>
          </a:xfrm>
        </p:spPr>
        <p:txBody>
          <a:bodyPr/>
          <a:lstStyle/>
          <a:p>
            <a:r>
              <a:rPr lang="de-AT" dirty="0" smtClean="0"/>
              <a:t>Menschlicher Anteil überwiegt</a:t>
            </a:r>
            <a:endParaRPr lang="de-AT" dirty="0"/>
          </a:p>
        </p:txBody>
      </p:sp>
      <p:sp>
        <p:nvSpPr>
          <p:cNvPr id="3" name="Content Placeholder 2"/>
          <p:cNvSpPr>
            <a:spLocks noGrp="1"/>
          </p:cNvSpPr>
          <p:nvPr>
            <p:ph idx="1"/>
          </p:nvPr>
        </p:nvSpPr>
        <p:spPr>
          <a:xfrm>
            <a:off x="457200" y="2924944"/>
            <a:ext cx="8229600" cy="3201219"/>
          </a:xfrm>
        </p:spPr>
        <p:txBody>
          <a:bodyPr/>
          <a:lstStyle/>
          <a:p>
            <a:pPr marL="0" indent="0">
              <a:buNone/>
            </a:pPr>
            <a:r>
              <a:rPr lang="de-DE" dirty="0"/>
              <a:t>Der Temperaturanstieg </a:t>
            </a:r>
            <a:r>
              <a:rPr lang="de-DE" dirty="0" smtClean="0"/>
              <a:t/>
            </a:r>
            <a:br>
              <a:rPr lang="de-DE" dirty="0" smtClean="0"/>
            </a:br>
            <a:r>
              <a:rPr lang="de-DE" dirty="0" smtClean="0"/>
              <a:t>ist </a:t>
            </a:r>
            <a:r>
              <a:rPr lang="de-DE" dirty="0"/>
              <a:t>nahezu komplett </a:t>
            </a:r>
            <a:r>
              <a:rPr lang="de-DE" dirty="0" smtClean="0"/>
              <a:t>auf</a:t>
            </a:r>
            <a:br>
              <a:rPr lang="de-DE" dirty="0" smtClean="0"/>
            </a:br>
            <a:r>
              <a:rPr lang="de-DE" dirty="0" smtClean="0"/>
              <a:t>menschliches Tun </a:t>
            </a:r>
            <a:br>
              <a:rPr lang="de-DE" dirty="0" smtClean="0"/>
            </a:br>
            <a:r>
              <a:rPr lang="de-DE" dirty="0" smtClean="0"/>
              <a:t>zurückzuführen</a:t>
            </a:r>
            <a:endParaRPr lang="de-AT" dirty="0"/>
          </a:p>
        </p:txBody>
      </p:sp>
      <p:sp>
        <p:nvSpPr>
          <p:cNvPr id="5" name="TextBox 4"/>
          <p:cNvSpPr txBox="1"/>
          <p:nvPr/>
        </p:nvSpPr>
        <p:spPr>
          <a:xfrm>
            <a:off x="6565577" y="1916832"/>
            <a:ext cx="2304256" cy="369332"/>
          </a:xfrm>
          <a:prstGeom prst="rect">
            <a:avLst/>
          </a:prstGeom>
          <a:noFill/>
        </p:spPr>
        <p:txBody>
          <a:bodyPr wrap="square" rtlCol="0">
            <a:spAutoFit/>
          </a:bodyPr>
          <a:lstStyle/>
          <a:p>
            <a:pPr algn="r"/>
            <a:r>
              <a:rPr lang="de-AT" dirty="0" smtClean="0"/>
              <a:t>CSSR 2017</a:t>
            </a:r>
            <a:endParaRPr lang="de-AT" dirty="0"/>
          </a:p>
        </p:txBody>
      </p:sp>
      <p:sp>
        <p:nvSpPr>
          <p:cNvPr id="4" name="TextBox 3"/>
          <p:cNvSpPr txBox="1"/>
          <p:nvPr/>
        </p:nvSpPr>
        <p:spPr>
          <a:xfrm rot="16200000">
            <a:off x="6125699" y="3792433"/>
            <a:ext cx="2352934" cy="769441"/>
          </a:xfrm>
          <a:prstGeom prst="rect">
            <a:avLst/>
          </a:prstGeom>
          <a:noFill/>
        </p:spPr>
        <p:txBody>
          <a:bodyPr wrap="square" rtlCol="0">
            <a:spAutoFit/>
          </a:bodyPr>
          <a:lstStyle/>
          <a:p>
            <a:r>
              <a:rPr lang="de-AT" sz="2200" dirty="0" smtClean="0"/>
              <a:t>Erwärmung durch Sonnenaktivität</a:t>
            </a:r>
            <a:endParaRPr lang="de-AT" sz="2200" dirty="0"/>
          </a:p>
        </p:txBody>
      </p:sp>
      <p:sp>
        <p:nvSpPr>
          <p:cNvPr id="6" name="TextBox 5"/>
          <p:cNvSpPr txBox="1"/>
          <p:nvPr/>
        </p:nvSpPr>
        <p:spPr>
          <a:xfrm rot="16200000">
            <a:off x="7254719" y="3882523"/>
            <a:ext cx="2172755" cy="769441"/>
          </a:xfrm>
          <a:prstGeom prst="rect">
            <a:avLst/>
          </a:prstGeom>
          <a:noFill/>
        </p:spPr>
        <p:txBody>
          <a:bodyPr wrap="square" rtlCol="0">
            <a:spAutoFit/>
          </a:bodyPr>
          <a:lstStyle/>
          <a:p>
            <a:r>
              <a:rPr lang="de-AT" sz="2200" dirty="0" smtClean="0"/>
              <a:t>Abkühlung durch  Vulkanaktivität</a:t>
            </a:r>
            <a:endParaRPr lang="de-AT" sz="2200" dirty="0"/>
          </a:p>
        </p:txBody>
      </p:sp>
      <p:sp>
        <p:nvSpPr>
          <p:cNvPr id="7" name="TextBox 6"/>
          <p:cNvSpPr txBox="1"/>
          <p:nvPr/>
        </p:nvSpPr>
        <p:spPr>
          <a:xfrm rot="16200000">
            <a:off x="5038526" y="3826570"/>
            <a:ext cx="2284661" cy="769441"/>
          </a:xfrm>
          <a:prstGeom prst="rect">
            <a:avLst/>
          </a:prstGeom>
          <a:noFill/>
        </p:spPr>
        <p:txBody>
          <a:bodyPr wrap="square" rtlCol="0">
            <a:spAutoFit/>
          </a:bodyPr>
          <a:lstStyle/>
          <a:p>
            <a:r>
              <a:rPr lang="de-AT" sz="2200" dirty="0" smtClean="0">
                <a:solidFill>
                  <a:schemeClr val="bg1"/>
                </a:solidFill>
              </a:rPr>
              <a:t>Erwärmung durch Menschliches Tun</a:t>
            </a:r>
            <a:endParaRPr lang="de-AT" sz="2200" dirty="0">
              <a:solidFill>
                <a:schemeClr val="bg1"/>
              </a:solidFill>
            </a:endParaRPr>
          </a:p>
        </p:txBody>
      </p:sp>
    </p:spTree>
    <p:extLst>
      <p:ext uri="{BB962C8B-B14F-4D97-AF65-F5344CB8AC3E}">
        <p14:creationId xmlns:p14="http://schemas.microsoft.com/office/powerpoint/2010/main" val="4173470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Pariser Klimaabkommen 2015/16</a:t>
            </a:r>
            <a:endParaRPr lang="de-AT" dirty="0"/>
          </a:p>
        </p:txBody>
      </p:sp>
      <p:sp>
        <p:nvSpPr>
          <p:cNvPr id="3" name="Content Placeholder 2"/>
          <p:cNvSpPr>
            <a:spLocks noGrp="1"/>
          </p:cNvSpPr>
          <p:nvPr>
            <p:ph idx="1"/>
          </p:nvPr>
        </p:nvSpPr>
        <p:spPr>
          <a:xfrm>
            <a:off x="457200" y="1600200"/>
            <a:ext cx="8507288" cy="4525963"/>
          </a:xfrm>
        </p:spPr>
        <p:txBody>
          <a:bodyPr>
            <a:normAutofit fontScale="92500" lnSpcReduction="20000"/>
          </a:bodyPr>
          <a:lstStyle/>
          <a:p>
            <a:r>
              <a:rPr lang="de-DE" dirty="0" smtClean="0"/>
              <a:t>Verpflichtung,</a:t>
            </a:r>
            <a:r>
              <a:rPr lang="de-DE" b="1" dirty="0" smtClean="0"/>
              <a:t> globale </a:t>
            </a:r>
            <a:r>
              <a:rPr lang="de-DE" b="1" dirty="0"/>
              <a:t>Erwärmung </a:t>
            </a:r>
            <a:r>
              <a:rPr lang="de-DE" b="1" i="1" dirty="0"/>
              <a:t>deutlich unter </a:t>
            </a:r>
            <a:r>
              <a:rPr lang="de-DE" b="1" dirty="0"/>
              <a:t>2 °C</a:t>
            </a:r>
            <a:r>
              <a:rPr lang="de-DE" dirty="0"/>
              <a:t> zu </a:t>
            </a:r>
            <a:r>
              <a:rPr lang="de-DE" dirty="0" smtClean="0"/>
              <a:t>halten</a:t>
            </a:r>
          </a:p>
          <a:p>
            <a:r>
              <a:rPr lang="de-DE" dirty="0" smtClean="0"/>
              <a:t>Anstrengungen, </a:t>
            </a:r>
            <a:r>
              <a:rPr lang="de-DE" b="1" dirty="0"/>
              <a:t>die Erwärmung auf 1,5 °C zu </a:t>
            </a:r>
            <a:r>
              <a:rPr lang="de-DE" b="1" dirty="0" smtClean="0"/>
              <a:t>begrenzen</a:t>
            </a:r>
          </a:p>
          <a:p>
            <a:r>
              <a:rPr lang="de-DE" dirty="0" smtClean="0"/>
              <a:t>Weltweit </a:t>
            </a:r>
            <a:r>
              <a:rPr lang="de-DE" dirty="0"/>
              <a:t>ab 2050 </a:t>
            </a:r>
            <a:r>
              <a:rPr lang="de-DE" b="1" dirty="0"/>
              <a:t>keine Netto-CO</a:t>
            </a:r>
            <a:r>
              <a:rPr lang="de-DE" b="1" baseline="-25000" dirty="0"/>
              <a:t>2</a:t>
            </a:r>
            <a:r>
              <a:rPr lang="de-DE" b="1" dirty="0"/>
              <a:t> Emissionen </a:t>
            </a:r>
            <a:endParaRPr lang="de-DE" b="1" dirty="0" smtClean="0"/>
          </a:p>
          <a:p>
            <a:r>
              <a:rPr lang="de-DE" dirty="0" smtClean="0"/>
              <a:t>Bis 2030 Verbrennung </a:t>
            </a:r>
            <a:r>
              <a:rPr lang="de-DE" dirty="0"/>
              <a:t>von </a:t>
            </a:r>
            <a:r>
              <a:rPr lang="de-DE" b="1" dirty="0"/>
              <a:t>Kohle</a:t>
            </a:r>
            <a:r>
              <a:rPr lang="de-DE" dirty="0"/>
              <a:t> </a:t>
            </a:r>
            <a:r>
              <a:rPr lang="de-DE" dirty="0" smtClean="0"/>
              <a:t>fast </a:t>
            </a:r>
            <a:r>
              <a:rPr lang="de-DE" dirty="0"/>
              <a:t>vollständig </a:t>
            </a:r>
            <a:r>
              <a:rPr lang="de-DE" dirty="0" smtClean="0"/>
              <a:t>beenden</a:t>
            </a:r>
          </a:p>
          <a:p>
            <a:r>
              <a:rPr lang="de-DE" dirty="0" smtClean="0"/>
              <a:t>Bis 2050 </a:t>
            </a:r>
            <a:r>
              <a:rPr lang="de-DE" dirty="0"/>
              <a:t>alle </a:t>
            </a:r>
            <a:r>
              <a:rPr lang="de-DE" b="1" dirty="0"/>
              <a:t>fossilen Energieträger </a:t>
            </a:r>
            <a:r>
              <a:rPr lang="de-DE" dirty="0"/>
              <a:t>durch klimaneutrale </a:t>
            </a:r>
            <a:r>
              <a:rPr lang="de-DE" dirty="0" smtClean="0"/>
              <a:t>Energiequellen ersetzen  </a:t>
            </a:r>
          </a:p>
          <a:p>
            <a:r>
              <a:rPr lang="de-DE" dirty="0" smtClean="0"/>
              <a:t>Im Sinne Klimagerechtigkeit: </a:t>
            </a:r>
            <a:r>
              <a:rPr lang="de-DE" b="1" dirty="0" smtClean="0"/>
              <a:t>In Europa schneller</a:t>
            </a:r>
          </a:p>
          <a:p>
            <a:endParaRPr lang="de-AT" dirty="0"/>
          </a:p>
        </p:txBody>
      </p:sp>
      <p:sp>
        <p:nvSpPr>
          <p:cNvPr id="4" name="Textfeld 3">
            <a:extLst>
              <a:ext uri="{FF2B5EF4-FFF2-40B4-BE49-F238E27FC236}">
                <a16:creationId xmlns:a16="http://schemas.microsoft.com/office/drawing/2014/main" id="{2C79DDC8-EA26-4243-9506-4D4A0C377333}"/>
              </a:ext>
            </a:extLst>
          </p:cNvPr>
          <p:cNvSpPr txBox="1"/>
          <p:nvPr/>
        </p:nvSpPr>
        <p:spPr>
          <a:xfrm rot="10800000" flipV="1">
            <a:off x="395536" y="6165304"/>
            <a:ext cx="8431063" cy="523220"/>
          </a:xfrm>
          <a:prstGeom prst="rect">
            <a:avLst/>
          </a:prstGeom>
          <a:solidFill>
            <a:schemeClr val="accent1">
              <a:lumMod val="20000"/>
              <a:lumOff val="80000"/>
            </a:schemeClr>
          </a:solidFill>
        </p:spPr>
        <p:txBody>
          <a:bodyPr wrap="square" rtlCol="0">
            <a:spAutoFit/>
          </a:bodyPr>
          <a:lstStyle/>
          <a:p>
            <a:pPr algn="ctr"/>
            <a:r>
              <a:rPr lang="de-AT" sz="1400" dirty="0"/>
              <a:t>Universität für Bodenkultur Wien, Zentrum für globalen Wandel und Nachhaltigkeit (</a:t>
            </a:r>
            <a:r>
              <a:rPr lang="de-AT" sz="1400" dirty="0" err="1"/>
              <a:t>gW</a:t>
            </a:r>
            <a:r>
              <a:rPr lang="de-AT" sz="1400" dirty="0"/>
              <a:t>/N)</a:t>
            </a:r>
          </a:p>
          <a:p>
            <a:pPr algn="ctr"/>
            <a:r>
              <a:rPr lang="de-AT" sz="1400" i="1" dirty="0"/>
              <a:t>März 2019</a:t>
            </a:r>
          </a:p>
        </p:txBody>
      </p:sp>
      <p:grpSp>
        <p:nvGrpSpPr>
          <p:cNvPr id="5" name="Gruppieren 4">
            <a:extLst>
              <a:ext uri="{FF2B5EF4-FFF2-40B4-BE49-F238E27FC236}">
                <a16:creationId xmlns:a16="http://schemas.microsoft.com/office/drawing/2014/main" id="{668984EB-02A7-7D4A-94F6-4B64AA1C18B4}"/>
              </a:ext>
            </a:extLst>
          </p:cNvPr>
          <p:cNvGrpSpPr/>
          <p:nvPr/>
        </p:nvGrpSpPr>
        <p:grpSpPr>
          <a:xfrm>
            <a:off x="107504" y="6130572"/>
            <a:ext cx="672837" cy="647698"/>
            <a:chOff x="353939" y="6130572"/>
            <a:chExt cx="672837" cy="647698"/>
          </a:xfrm>
        </p:grpSpPr>
        <p:sp>
          <p:nvSpPr>
            <p:cNvPr id="6" name="Rechteck 5">
              <a:extLst>
                <a:ext uri="{FF2B5EF4-FFF2-40B4-BE49-F238E27FC236}">
                  <a16:creationId xmlns:a16="http://schemas.microsoft.com/office/drawing/2014/main" id="{D9977ADC-FB60-784A-AAEE-E4DB812FFFBF}"/>
                </a:ext>
              </a:extLst>
            </p:cNvPr>
            <p:cNvSpPr/>
            <p:nvPr/>
          </p:nvSpPr>
          <p:spPr>
            <a:xfrm>
              <a:off x="353939" y="6130572"/>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082C9D6F-68E1-804E-841B-3223A7442E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6134431"/>
              <a:ext cx="582191" cy="576914"/>
            </a:xfrm>
            <a:prstGeom prst="rect">
              <a:avLst/>
            </a:prstGeom>
          </p:spPr>
        </p:pic>
      </p:grpSp>
      <p:grpSp>
        <p:nvGrpSpPr>
          <p:cNvPr id="8" name="Gruppieren 7">
            <a:extLst>
              <a:ext uri="{FF2B5EF4-FFF2-40B4-BE49-F238E27FC236}">
                <a16:creationId xmlns:a16="http://schemas.microsoft.com/office/drawing/2014/main" id="{420435DA-859E-B648-94E2-C2871BB122B4}"/>
              </a:ext>
            </a:extLst>
          </p:cNvPr>
          <p:cNvGrpSpPr/>
          <p:nvPr/>
        </p:nvGrpSpPr>
        <p:grpSpPr>
          <a:xfrm>
            <a:off x="8214954" y="6119918"/>
            <a:ext cx="677526" cy="647698"/>
            <a:chOff x="8149073" y="6119918"/>
            <a:chExt cx="677526" cy="647698"/>
          </a:xfrm>
        </p:grpSpPr>
        <p:sp>
          <p:nvSpPr>
            <p:cNvPr id="9" name="Rechteck 8">
              <a:extLst>
                <a:ext uri="{FF2B5EF4-FFF2-40B4-BE49-F238E27FC236}">
                  <a16:creationId xmlns:a16="http://schemas.microsoft.com/office/drawing/2014/main" id="{E69A7C7D-4A3D-E445-B2CB-23847EE1C66B}"/>
                </a:ext>
              </a:extLst>
            </p:cNvPr>
            <p:cNvSpPr/>
            <p:nvPr/>
          </p:nvSpPr>
          <p:spPr>
            <a:xfrm>
              <a:off x="8149073" y="6119918"/>
              <a:ext cx="672837" cy="647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BF9419B9-7F50-1A45-B25E-2F2B934B0E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44408" y="6121167"/>
              <a:ext cx="582191" cy="592229"/>
            </a:xfrm>
            <a:prstGeom prst="rect">
              <a:avLst/>
            </a:prstGeom>
          </p:spPr>
        </p:pic>
      </p:grpSp>
    </p:spTree>
    <p:extLst>
      <p:ext uri="{BB962C8B-B14F-4D97-AF65-F5344CB8AC3E}">
        <p14:creationId xmlns:p14="http://schemas.microsoft.com/office/powerpoint/2010/main" val="1228621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3173</Words>
  <Application>Microsoft Office PowerPoint</Application>
  <PresentationFormat>Bildschirmpräsentation (4:3)</PresentationFormat>
  <Paragraphs>229</Paragraphs>
  <Slides>25</Slides>
  <Notes>19</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25</vt:i4>
      </vt:variant>
    </vt:vector>
  </HeadingPairs>
  <TitlesOfParts>
    <vt:vector size="31" baseType="lpstr">
      <vt:lpstr>MS PGothic</vt:lpstr>
      <vt:lpstr>Arial</vt:lpstr>
      <vt:lpstr>Calibri</vt:lpstr>
      <vt:lpstr>Times New Roman</vt:lpstr>
      <vt:lpstr>Wingdings</vt:lpstr>
      <vt:lpstr>Design1</vt:lpstr>
      <vt:lpstr>  Streiken für‘s Klima?  Die Klimakrise in Österreich und was wir dagegen tun können </vt:lpstr>
      <vt:lpstr>    </vt:lpstr>
      <vt:lpstr>PowerPoint-Präsentation</vt:lpstr>
      <vt:lpstr>PowerPoint-Präsentation</vt:lpstr>
      <vt:lpstr>PowerPoint-Präsentation</vt:lpstr>
      <vt:lpstr>Temperaturanstieg global</vt:lpstr>
      <vt:lpstr>PowerPoint-Präsentation</vt:lpstr>
      <vt:lpstr>Menschlicher Anteil überwiegt</vt:lpstr>
      <vt:lpstr>Pariser Klimaabkommen 2015/16</vt:lpstr>
      <vt:lpstr>Paris bedeutet für Europa:</vt:lpstr>
      <vt:lpstr>Greta Thunberg  bei der COP24 Kattowice 2018</vt:lpstr>
      <vt:lpstr>CO2-Budget</vt:lpstr>
      <vt:lpstr>PowerPoint-Präsentation</vt:lpstr>
      <vt:lpstr>PowerPoint-Präsentation</vt:lpstr>
      <vt:lpstr>PowerPoint-Präsentation</vt:lpstr>
      <vt:lpstr>PowerPoint-Präsentation</vt:lpstr>
      <vt:lpstr>Das Österreichische THG Budget</vt:lpstr>
      <vt:lpstr>PowerPoint-Präsentation</vt:lpstr>
      <vt:lpstr>PowerPoint-Präsentation</vt:lpstr>
      <vt:lpstr>PowerPoint-Präsentation</vt:lpstr>
      <vt:lpstr>Was kann ich tun?</vt:lpstr>
      <vt:lpstr>Ernährungswende wesentlich</vt:lpstr>
      <vt:lpstr>PowerPoint-Präsentation</vt:lpstr>
      <vt:lpstr>PowerPoint-Präsentation</vt:lpstr>
      <vt:lpstr>Scientists 4 Future</vt:lpstr>
    </vt:vector>
  </TitlesOfParts>
  <Company>ZID/Boku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Klimawandel</dc:title>
  <dc:creator>boku</dc:creator>
  <cp:lastModifiedBy>benni</cp:lastModifiedBy>
  <cp:revision>207</cp:revision>
  <dcterms:created xsi:type="dcterms:W3CDTF">2019-03-05T08:55:17Z</dcterms:created>
  <dcterms:modified xsi:type="dcterms:W3CDTF">2019-03-11T09:28:04Z</dcterms:modified>
</cp:coreProperties>
</file>